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1" r:id="rId3"/>
    <p:sldId id="309" r:id="rId4"/>
    <p:sldId id="409" r:id="rId5"/>
    <p:sldId id="310" r:id="rId6"/>
    <p:sldId id="311" r:id="rId7"/>
    <p:sldId id="312" r:id="rId8"/>
    <p:sldId id="313" r:id="rId9"/>
    <p:sldId id="315" r:id="rId10"/>
    <p:sldId id="316" r:id="rId11"/>
    <p:sldId id="367" r:id="rId12"/>
    <p:sldId id="324" r:id="rId13"/>
    <p:sldId id="317" r:id="rId14"/>
    <p:sldId id="344" r:id="rId15"/>
    <p:sldId id="376" r:id="rId16"/>
    <p:sldId id="377" r:id="rId17"/>
    <p:sldId id="378" r:id="rId18"/>
    <p:sldId id="375" r:id="rId19"/>
    <p:sldId id="337" r:id="rId20"/>
    <p:sldId id="342" r:id="rId21"/>
    <p:sldId id="347" r:id="rId22"/>
    <p:sldId id="435" r:id="rId23"/>
    <p:sldId id="441" r:id="rId24"/>
    <p:sldId id="398" r:id="rId25"/>
    <p:sldId id="399" r:id="rId26"/>
    <p:sldId id="400" r:id="rId27"/>
    <p:sldId id="401" r:id="rId28"/>
    <p:sldId id="402" r:id="rId29"/>
    <p:sldId id="403" r:id="rId30"/>
    <p:sldId id="404" r:id="rId31"/>
    <p:sldId id="405" r:id="rId32"/>
    <p:sldId id="406" r:id="rId33"/>
    <p:sldId id="442" r:id="rId34"/>
    <p:sldId id="407" r:id="rId35"/>
    <p:sldId id="408" r:id="rId36"/>
    <p:sldId id="410" r:id="rId37"/>
    <p:sldId id="411" r:id="rId38"/>
    <p:sldId id="412" r:id="rId39"/>
    <p:sldId id="413" r:id="rId40"/>
    <p:sldId id="414" r:id="rId41"/>
    <p:sldId id="443" r:id="rId42"/>
    <p:sldId id="416" r:id="rId43"/>
    <p:sldId id="418" r:id="rId44"/>
    <p:sldId id="419" r:id="rId45"/>
    <p:sldId id="417" r:id="rId46"/>
    <p:sldId id="420" r:id="rId47"/>
    <p:sldId id="421" r:id="rId48"/>
    <p:sldId id="422" r:id="rId49"/>
    <p:sldId id="423" r:id="rId50"/>
    <p:sldId id="426" r:id="rId51"/>
    <p:sldId id="425" r:id="rId52"/>
    <p:sldId id="424" r:id="rId53"/>
    <p:sldId id="428" r:id="rId54"/>
    <p:sldId id="427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82" d="100"/>
          <a:sy n="82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377C1-8C78-4F33-80CC-F46470EFC6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D5F8EB-1B08-4B14-983B-8B945DC1C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AB003-8099-4498-87FE-2732CBCF3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CC695-5ACC-4C30-AE7A-C3FD5FB90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82518-E230-4087-A070-D04FC72B5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1466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FF70D-6714-48FD-A39C-D54E2CA92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355F3B-3FC5-4120-8314-77AF6EB8C8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2C811-5D71-47E6-BE7A-BFAED1BF3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55E19-63CA-45A9-8BBA-654191ABB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F6AE1-AB2B-4853-8563-F6C7C9F54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5353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991870-62CA-41D3-AB5F-4453AF22B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01D785-8E25-4C26-BCF3-E02D320A2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204F9-F094-43BF-93AC-554FE2E15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8F60D-E19E-46AF-B9FE-3535B592C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248BD-C533-4DFD-955E-00775F79F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9818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reeform 15"/>
          <p:cNvSpPr/>
          <p:nvPr/>
        </p:nvSpPr>
        <p:spPr>
          <a:xfrm rot="-1500000">
            <a:off x="7062783" y="-1719461"/>
            <a:ext cx="6125957" cy="9072040"/>
          </a:xfrm>
          <a:custGeom>
            <a:avLst/>
            <a:gdLst>
              <a:gd name="connsiteX0" fmla="*/ 0 w 6125957"/>
              <a:gd name="connsiteY0" fmla="*/ 0 h 9072040"/>
              <a:gd name="connsiteX1" fmla="*/ 6125957 w 6125957"/>
              <a:gd name="connsiteY1" fmla="*/ 2856581 h 9072040"/>
              <a:gd name="connsiteX2" fmla="*/ 3227641 w 6125957"/>
              <a:gd name="connsiteY2" fmla="*/ 9072040 h 9072040"/>
              <a:gd name="connsiteX3" fmla="*/ 0 w 6125957"/>
              <a:gd name="connsiteY3" fmla="*/ 7566966 h 907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5957" h="9072040">
                <a:moveTo>
                  <a:pt x="0" y="0"/>
                </a:moveTo>
                <a:lnTo>
                  <a:pt x="6125957" y="2856581"/>
                </a:lnTo>
                <a:lnTo>
                  <a:pt x="3227641" y="9072040"/>
                </a:lnTo>
                <a:lnTo>
                  <a:pt x="0" y="7566966"/>
                </a:lnTo>
                <a:close/>
              </a:path>
            </a:pathLst>
          </a:cu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 rot="-1500000">
            <a:off x="-909109" y="-889850"/>
            <a:ext cx="7821275" cy="9862580"/>
          </a:xfrm>
          <a:custGeom>
            <a:avLst/>
            <a:gdLst>
              <a:gd name="connsiteX0" fmla="*/ 2898317 w 7821275"/>
              <a:gd name="connsiteY0" fmla="*/ 0 h 9862580"/>
              <a:gd name="connsiteX1" fmla="*/ 7821275 w 7821275"/>
              <a:gd name="connsiteY1" fmla="*/ 2295614 h 9862580"/>
              <a:gd name="connsiteX2" fmla="*/ 7821275 w 7821275"/>
              <a:gd name="connsiteY2" fmla="*/ 9862580 h 9862580"/>
              <a:gd name="connsiteX3" fmla="*/ 0 w 7821275"/>
              <a:gd name="connsiteY3" fmla="*/ 6215460 h 986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1275" h="9862580">
                <a:moveTo>
                  <a:pt x="2898317" y="0"/>
                </a:moveTo>
                <a:lnTo>
                  <a:pt x="7821275" y="2295614"/>
                </a:lnTo>
                <a:lnTo>
                  <a:pt x="7821275" y="9862580"/>
                </a:lnTo>
                <a:lnTo>
                  <a:pt x="0" y="62154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648725" y="5410199"/>
            <a:ext cx="10543275" cy="274322"/>
            <a:chOff x="1648725" y="5181599"/>
            <a:chExt cx="10543275" cy="274322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778000" y="5181599"/>
              <a:ext cx="10414000" cy="2743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Isosceles Triangle 11"/>
            <p:cNvSpPr>
              <a:spLocks noChangeAspect="1"/>
            </p:cNvSpPr>
            <p:nvPr userDrawn="1"/>
          </p:nvSpPr>
          <p:spPr>
            <a:xfrm rot="16200000" flipH="1">
              <a:off x="1576203" y="5254123"/>
              <a:ext cx="274320" cy="12927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1648725" y="3017674"/>
            <a:ext cx="4739375" cy="2256001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896" y="0"/>
            <a:ext cx="3653104" cy="110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09202"/>
      </p:ext>
    </p:extLst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0" y="-1587"/>
            <a:ext cx="12211050" cy="1182120"/>
            <a:chOff x="0" y="-1587"/>
            <a:chExt cx="12211050" cy="1182120"/>
          </a:xfrm>
        </p:grpSpPr>
        <p:sp>
          <p:nvSpPr>
            <p:cNvPr id="20" name="Rectangle 19"/>
            <p:cNvSpPr/>
            <p:nvPr userDrawn="1"/>
          </p:nvSpPr>
          <p:spPr>
            <a:xfrm>
              <a:off x="9768770" y="265872"/>
              <a:ext cx="2442280" cy="914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15"/>
            <p:cNvGrpSpPr/>
            <p:nvPr userDrawn="1"/>
          </p:nvGrpSpPr>
          <p:grpSpPr>
            <a:xfrm>
              <a:off x="313799" y="-1587"/>
              <a:ext cx="844992" cy="914400"/>
              <a:chOff x="909523" y="107281"/>
              <a:chExt cx="844992" cy="914400"/>
            </a:xfrm>
          </p:grpSpPr>
          <p:sp>
            <p:nvSpPr>
              <p:cNvPr id="13" name="Right Triangle 12"/>
              <p:cNvSpPr>
                <a:spLocks noChangeAspect="1"/>
              </p:cNvSpPr>
              <p:nvPr userDrawn="1"/>
            </p:nvSpPr>
            <p:spPr>
              <a:xfrm>
                <a:off x="1332019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ight Triangle 14"/>
              <p:cNvSpPr>
                <a:spLocks noChangeAspect="1"/>
              </p:cNvSpPr>
              <p:nvPr userDrawn="1"/>
            </p:nvSpPr>
            <p:spPr>
              <a:xfrm flipH="1" flipV="1">
                <a:off x="909523" y="107281"/>
                <a:ext cx="422496" cy="914400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/>
            <p:cNvGrpSpPr/>
            <p:nvPr userDrawn="1"/>
          </p:nvGrpSpPr>
          <p:grpSpPr>
            <a:xfrm>
              <a:off x="0" y="0"/>
              <a:ext cx="872438" cy="914400"/>
              <a:chOff x="0" y="0"/>
              <a:chExt cx="872438" cy="914400"/>
            </a:xfrm>
          </p:grpSpPr>
          <p:sp>
            <p:nvSpPr>
              <p:cNvPr id="7" name="Rectangle 6"/>
              <p:cNvSpPr/>
              <p:nvPr userDrawn="1"/>
            </p:nvSpPr>
            <p:spPr>
              <a:xfrm>
                <a:off x="0" y="0"/>
                <a:ext cx="449943" cy="9144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ight Triangle 8"/>
              <p:cNvSpPr>
                <a:spLocks noChangeAspect="1"/>
              </p:cNvSpPr>
              <p:nvPr userDrawn="1"/>
            </p:nvSpPr>
            <p:spPr>
              <a:xfrm>
                <a:off x="449942" y="0"/>
                <a:ext cx="422496" cy="91440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Right Triangle 16"/>
            <p:cNvSpPr>
              <a:spLocks noChangeAspect="1"/>
            </p:cNvSpPr>
            <p:nvPr userDrawn="1"/>
          </p:nvSpPr>
          <p:spPr>
            <a:xfrm flipH="1" flipV="1">
              <a:off x="859006" y="265872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281502" y="265872"/>
              <a:ext cx="9285912" cy="9144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ight Triangle 18"/>
            <p:cNvSpPr>
              <a:spLocks noChangeAspect="1"/>
            </p:cNvSpPr>
            <p:nvPr userDrawn="1"/>
          </p:nvSpPr>
          <p:spPr>
            <a:xfrm>
              <a:off x="10567414" y="266133"/>
              <a:ext cx="422496" cy="91440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01608" y="6356349"/>
            <a:ext cx="8509442" cy="365762"/>
            <a:chOff x="3701608" y="6356349"/>
            <a:chExt cx="8509442" cy="365762"/>
          </a:xfrm>
        </p:grpSpPr>
        <p:sp>
          <p:nvSpPr>
            <p:cNvPr id="22" name="Rectangle 21"/>
            <p:cNvSpPr/>
            <p:nvPr userDrawn="1"/>
          </p:nvSpPr>
          <p:spPr>
            <a:xfrm>
              <a:off x="3873976" y="6356349"/>
              <a:ext cx="8337074" cy="3651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Isosceles Triangle 22"/>
            <p:cNvSpPr>
              <a:spLocks noChangeAspect="1"/>
            </p:cNvSpPr>
            <p:nvPr userDrawn="1"/>
          </p:nvSpPr>
          <p:spPr>
            <a:xfrm rot="16200000" flipH="1">
              <a:off x="3604912" y="6453047"/>
              <a:ext cx="365760" cy="172367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255" y="1532811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407062" y="6368411"/>
            <a:ext cx="2743200" cy="36512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857" y="68997"/>
            <a:ext cx="569560" cy="844609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" y="6236689"/>
            <a:ext cx="1991521" cy="60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29125"/>
      </p:ext>
    </p:extLst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27090"/>
      </p:ext>
    </p:extLst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653319"/>
      </p:ext>
    </p:extLst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280497"/>
      </p:ext>
    </p:extLst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197408"/>
      </p:ext>
    </p:extLst>
  </p:cSld>
  <p:clrMapOvr>
    <a:masterClrMapping/>
  </p:clrMapOvr>
  <p:transition spd="med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870718"/>
      </p:ext>
    </p:extLst>
  </p:cSld>
  <p:clrMapOvr>
    <a:masterClrMapping/>
  </p:clrMapOvr>
  <p:transition spd="med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782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FF330-B17E-4B1D-AA2F-AEEFCA6B8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3A420-5E5B-4737-92F7-30DB99F81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9244A-B297-4646-B9C7-321E5487F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0EB81-98CD-41BD-9466-3E73586B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4BDA4-0007-486D-9B34-46AEC770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1072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00988"/>
      </p:ext>
    </p:extLst>
  </p:cSld>
  <p:clrMapOvr>
    <a:masterClrMapping/>
  </p:clrMapOvr>
  <p:transition spd="med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867230"/>
      </p:ext>
    </p:extLst>
  </p:cSld>
  <p:clrMapOvr>
    <a:masterClrMapping/>
  </p:clrMapOvr>
  <p:transition spd="med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214253"/>
      </p:ext>
    </p:extLst>
  </p:cSld>
  <p:clrMapOvr>
    <a:masterClrMapping/>
  </p:clrMapOvr>
  <p:transition spd="med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681082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69C29-A2B7-4ACC-9301-97B26AD5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E3C30-9BA1-4341-A046-C16859DCC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3419F-C36A-4DA7-AD5B-CE877F826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51278-68D0-4BED-A363-0FE80F336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F7ED5-6831-4531-BE2C-93485B358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7110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5F313-8380-47D3-B6E0-D2A538E51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1E305-BA1B-4B65-B539-8E1D3672C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D5D83D-FD9D-4808-9ED4-050170F04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48BF4-6C16-41B3-99D6-1AB47C28F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921772-6592-463F-AEAA-422BFF777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3DEE1-C46F-4F8E-BF69-BA6FF40AC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2040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B730-03DC-45C7-8BCA-601C3F01F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8F84AF-36C5-45CF-BA07-F4718CB05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5449EC-9CD7-44EA-A484-8797B6BAEA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4D0698-C778-44DC-BAC0-D99380437C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2E9079-1B9F-48DF-A8B6-5C678D44A5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F048A3-6523-43E3-A346-E56E6AB9C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F6043E-F3ED-466D-BD46-5B73909BB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EDA25-1CBD-4A1B-AD4F-6879F4FAB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9098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DA9A4-96B5-4F46-8FA0-19066C2B6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57CECC-E56B-4649-9567-060A1EB22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D3C94E-FE8B-4839-91C1-602AB16F7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EF234-FD45-4858-A460-63D325DF5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202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E64AA3-FEC8-4B6C-9FC7-3A59B8E97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C49888-2E42-420B-B71A-165C526C7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2816F9-0903-48A4-9CFA-401484A32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3409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B0BA6-4881-4C48-959E-57151D515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81591-CFB7-4DF8-8ABF-C5D363D87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A7C44-DA2E-4F2C-9336-C7950E3995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F6B636-4DD9-4B0E-821C-C252DD97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34B32-CBD7-46B7-AB1C-F4B2AC99D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019B7-CA62-45C2-AFA2-945E4295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1410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C1779-0756-4053-8D41-EA3086EEA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9E1F22-638E-4C6F-A9A4-BFA35B8876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617F74-1984-4DB4-8784-DD4CE91C76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445A2B-2A01-4681-8B32-BAFF9BDD9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46E84-A3F9-48E1-9730-C96E368F4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F9F13-76E9-4240-9BD2-669687100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965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AB249E-1ED5-4A00-BE7C-144E21759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A5D6B-E926-48AF-AFF6-5D1C42B02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0B1A4-1167-43AF-846E-6264DAB0CB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4F28B-53F0-4685-8873-CD55098C6F8F}" type="datetimeFigureOut">
              <a:rPr lang="en-IN" smtClean="0"/>
              <a:t>04-01-2024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FC854-A6B6-4515-810B-D309E9DA3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D5163-785B-4897-8401-E344A0200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2A28C-629D-4187-BE12-1DA5B7F054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793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7E74-4B98-4586-A5A4-DCBB654A020F}" type="datetimeFigureOut">
              <a:rPr lang="en-US" smtClean="0"/>
              <a:t>1/4/2024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4C5A2-83A4-4277-B7AD-359262251B4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72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microsoft.com/en-us/dax/dax-function-reference" TargetMode="Externa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8" b="30946"/>
          <a:stretch/>
        </p:blipFill>
        <p:spPr>
          <a:xfrm>
            <a:off x="531113" y="1989438"/>
            <a:ext cx="11129774" cy="287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27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ways of joining data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C8C8B0-A240-48A4-8BE4-41F1A013315C}"/>
              </a:ext>
            </a:extLst>
          </p:cNvPr>
          <p:cNvSpPr/>
          <p:nvPr/>
        </p:nvSpPr>
        <p:spPr>
          <a:xfrm>
            <a:off x="3932816" y="6356350"/>
            <a:ext cx="8259184" cy="358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C7EEAC-5FC0-4E90-BAA7-6201D73896CC}"/>
              </a:ext>
            </a:extLst>
          </p:cNvPr>
          <p:cNvSpPr/>
          <p:nvPr/>
        </p:nvSpPr>
        <p:spPr>
          <a:xfrm>
            <a:off x="2708086" y="2341336"/>
            <a:ext cx="2664000" cy="8243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dirty="0"/>
              <a:t>Merging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92B7E3-39D4-4A3A-ACDA-0DE753CFC163}"/>
              </a:ext>
            </a:extLst>
          </p:cNvPr>
          <p:cNvSpPr/>
          <p:nvPr/>
        </p:nvSpPr>
        <p:spPr>
          <a:xfrm>
            <a:off x="6819914" y="2341335"/>
            <a:ext cx="2664000" cy="8243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dirty="0"/>
              <a:t>Relationships</a:t>
            </a:r>
          </a:p>
        </p:txBody>
      </p:sp>
    </p:spTree>
    <p:extLst>
      <p:ext uri="{BB962C8B-B14F-4D97-AF65-F5344CB8AC3E}">
        <p14:creationId xmlns:p14="http://schemas.microsoft.com/office/powerpoint/2010/main" val="1366510270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D26ACABF-07BE-472C-C400-927F20E0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/>
          <a:p>
            <a:r>
              <a:rPr lang="en-US" dirty="0"/>
              <a:t>Joining data from multiple tables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F1D4AF4-90C3-0425-FB98-69364D65768F}"/>
              </a:ext>
            </a:extLst>
          </p:cNvPr>
          <p:cNvCxnSpPr>
            <a:cxnSpLocks/>
          </p:cNvCxnSpPr>
          <p:nvPr/>
        </p:nvCxnSpPr>
        <p:spPr>
          <a:xfrm>
            <a:off x="3214907" y="1707502"/>
            <a:ext cx="0" cy="4198776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9D112B7-FBE9-AD4C-A85C-5352CB7BE99A}"/>
              </a:ext>
            </a:extLst>
          </p:cNvPr>
          <p:cNvSpPr txBox="1"/>
          <p:nvPr/>
        </p:nvSpPr>
        <p:spPr>
          <a:xfrm>
            <a:off x="219293" y="3022060"/>
            <a:ext cx="3113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Scenario 2: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Appending Similar tables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1CCDC9-4367-C69F-9321-B1379F07BB16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438B12A-A7F8-F8B3-855D-155571642EEC}"/>
              </a:ext>
            </a:extLst>
          </p:cNvPr>
          <p:cNvSpPr/>
          <p:nvPr/>
        </p:nvSpPr>
        <p:spPr>
          <a:xfrm>
            <a:off x="10720858" y="1914331"/>
            <a:ext cx="1385090" cy="4692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Online</a:t>
            </a:r>
          </a:p>
          <a:p>
            <a:pPr algn="ctr"/>
            <a:r>
              <a:rPr lang="en-IN" dirty="0"/>
              <a:t>Employee</a:t>
            </a:r>
          </a:p>
        </p:txBody>
      </p:sp>
      <p:graphicFrame>
        <p:nvGraphicFramePr>
          <p:cNvPr id="19" name="Table 10">
            <a:extLst>
              <a:ext uri="{FF2B5EF4-FFF2-40B4-BE49-F238E27FC236}">
                <a16:creationId xmlns:a16="http://schemas.microsoft.com/office/drawing/2014/main" id="{02750396-209D-AF70-4EEA-B94C8CC473C6}"/>
              </a:ext>
            </a:extLst>
          </p:cNvPr>
          <p:cNvGraphicFramePr>
            <a:graphicFrameLocks noGrp="1"/>
          </p:cNvGraphicFramePr>
          <p:nvPr/>
        </p:nvGraphicFramePr>
        <p:xfrm>
          <a:off x="3414571" y="1914331"/>
          <a:ext cx="7224912" cy="76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2104">
                  <a:extLst>
                    <a:ext uri="{9D8B030D-6E8A-4147-A177-3AD203B41FA5}">
                      <a16:colId xmlns:a16="http://schemas.microsoft.com/office/drawing/2014/main" val="4268805396"/>
                    </a:ext>
                  </a:extLst>
                </a:gridCol>
                <a:gridCol w="1054359">
                  <a:extLst>
                    <a:ext uri="{9D8B030D-6E8A-4147-A177-3AD203B41FA5}">
                      <a16:colId xmlns:a16="http://schemas.microsoft.com/office/drawing/2014/main" val="1063148434"/>
                    </a:ext>
                  </a:extLst>
                </a:gridCol>
                <a:gridCol w="1483568">
                  <a:extLst>
                    <a:ext uri="{9D8B030D-6E8A-4147-A177-3AD203B41FA5}">
                      <a16:colId xmlns:a16="http://schemas.microsoft.com/office/drawing/2014/main" val="849973912"/>
                    </a:ext>
                  </a:extLst>
                </a:gridCol>
                <a:gridCol w="441362">
                  <a:extLst>
                    <a:ext uri="{9D8B030D-6E8A-4147-A177-3AD203B41FA5}">
                      <a16:colId xmlns:a16="http://schemas.microsoft.com/office/drawing/2014/main" val="2765425895"/>
                    </a:ext>
                  </a:extLst>
                </a:gridCol>
                <a:gridCol w="1185907">
                  <a:extLst>
                    <a:ext uri="{9D8B030D-6E8A-4147-A177-3AD203B41FA5}">
                      <a16:colId xmlns:a16="http://schemas.microsoft.com/office/drawing/2014/main" val="3770420545"/>
                    </a:ext>
                  </a:extLst>
                </a:gridCol>
                <a:gridCol w="1039948">
                  <a:extLst>
                    <a:ext uri="{9D8B030D-6E8A-4147-A177-3AD203B41FA5}">
                      <a16:colId xmlns:a16="http://schemas.microsoft.com/office/drawing/2014/main" val="2595704314"/>
                    </a:ext>
                  </a:extLst>
                </a:gridCol>
                <a:gridCol w="1167664">
                  <a:extLst>
                    <a:ext uri="{9D8B030D-6E8A-4147-A177-3AD203B41FA5}">
                      <a16:colId xmlns:a16="http://schemas.microsoft.com/office/drawing/2014/main" val="2829979720"/>
                    </a:ext>
                  </a:extLst>
                </a:gridCol>
              </a:tblGrid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Name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Job Title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City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State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Postal Code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462273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CG-12520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Claire Gute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Supply Chain Executive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67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Henderson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Kentucky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42420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74506459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DV-13045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Darrin Van Huff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Los Angeles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California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90036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92457182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SO-20335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Sean O'Donnell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Fort Lauderdale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Florida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33311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030942"/>
                  </a:ext>
                </a:extLst>
              </a:tr>
            </a:tbl>
          </a:graphicData>
        </a:graphic>
      </p:graphicFrame>
      <p:graphicFrame>
        <p:nvGraphicFramePr>
          <p:cNvPr id="20" name="Table 24">
            <a:extLst>
              <a:ext uri="{FF2B5EF4-FFF2-40B4-BE49-F238E27FC236}">
                <a16:creationId xmlns:a16="http://schemas.microsoft.com/office/drawing/2014/main" id="{8DDA546E-DB6F-9DF3-6FC6-7441645B0B39}"/>
              </a:ext>
            </a:extLst>
          </p:cNvPr>
          <p:cNvGraphicFramePr>
            <a:graphicFrameLocks noGrp="1"/>
          </p:cNvGraphicFramePr>
          <p:nvPr/>
        </p:nvGraphicFramePr>
        <p:xfrm>
          <a:off x="3414571" y="3107094"/>
          <a:ext cx="7236827" cy="763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0019">
                  <a:extLst>
                    <a:ext uri="{9D8B030D-6E8A-4147-A177-3AD203B41FA5}">
                      <a16:colId xmlns:a16="http://schemas.microsoft.com/office/drawing/2014/main" val="2657008805"/>
                    </a:ext>
                  </a:extLst>
                </a:gridCol>
                <a:gridCol w="1201670">
                  <a:extLst>
                    <a:ext uri="{9D8B030D-6E8A-4147-A177-3AD203B41FA5}">
                      <a16:colId xmlns:a16="http://schemas.microsoft.com/office/drawing/2014/main" val="3031635651"/>
                    </a:ext>
                  </a:extLst>
                </a:gridCol>
                <a:gridCol w="1499758">
                  <a:extLst>
                    <a:ext uri="{9D8B030D-6E8A-4147-A177-3AD203B41FA5}">
                      <a16:colId xmlns:a16="http://schemas.microsoft.com/office/drawing/2014/main" val="2101280132"/>
                    </a:ext>
                  </a:extLst>
                </a:gridCol>
                <a:gridCol w="428503">
                  <a:extLst>
                    <a:ext uri="{9D8B030D-6E8A-4147-A177-3AD203B41FA5}">
                      <a16:colId xmlns:a16="http://schemas.microsoft.com/office/drawing/2014/main" val="2517777367"/>
                    </a:ext>
                  </a:extLst>
                </a:gridCol>
                <a:gridCol w="959474">
                  <a:extLst>
                    <a:ext uri="{9D8B030D-6E8A-4147-A177-3AD203B41FA5}">
                      <a16:colId xmlns:a16="http://schemas.microsoft.com/office/drawing/2014/main" val="3874397281"/>
                    </a:ext>
                  </a:extLst>
                </a:gridCol>
                <a:gridCol w="1052625">
                  <a:extLst>
                    <a:ext uri="{9D8B030D-6E8A-4147-A177-3AD203B41FA5}">
                      <a16:colId xmlns:a16="http://schemas.microsoft.com/office/drawing/2014/main" val="3877502957"/>
                    </a:ext>
                  </a:extLst>
                </a:gridCol>
                <a:gridCol w="1234778">
                  <a:extLst>
                    <a:ext uri="{9D8B030D-6E8A-4147-A177-3AD203B41FA5}">
                      <a16:colId xmlns:a16="http://schemas.microsoft.com/office/drawing/2014/main" val="3247394153"/>
                    </a:ext>
                  </a:extLst>
                </a:gridCol>
              </a:tblGrid>
              <a:tr h="19080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Employee ID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Employee Name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Job Title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Age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Home City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Home State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Home Postal Code</a:t>
                      </a:r>
                    </a:p>
                  </a:txBody>
                  <a:tcPr marL="7620" marR="7620" marT="762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415869"/>
                  </a:ext>
                </a:extLst>
              </a:tr>
              <a:tr h="19080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ZD-21925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Zuschuss Donatelli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 Francisco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94109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710430"/>
                  </a:ext>
                </a:extLst>
              </a:tr>
              <a:tr h="19080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ZC-21910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Zuschuss Carroll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Supply Chain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Salem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Oregon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97301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62462173"/>
                  </a:ext>
                </a:extLst>
              </a:tr>
              <a:tr h="19080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YS-21880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Yana Sorensen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Sales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Burlington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 Carolina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27217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0484807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6BA6B1A3-5C0F-8D65-11E2-742F9BF101E5}"/>
              </a:ext>
            </a:extLst>
          </p:cNvPr>
          <p:cNvSpPr/>
          <p:nvPr/>
        </p:nvSpPr>
        <p:spPr>
          <a:xfrm>
            <a:off x="10720858" y="3194360"/>
            <a:ext cx="1385090" cy="4692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Offline</a:t>
            </a:r>
          </a:p>
          <a:p>
            <a:pPr algn="ctr"/>
            <a:r>
              <a:rPr lang="en-IN" dirty="0"/>
              <a:t>Employee</a:t>
            </a:r>
          </a:p>
        </p:txBody>
      </p:sp>
      <p:sp>
        <p:nvSpPr>
          <p:cNvPr id="22" name="Plus Sign 21">
            <a:extLst>
              <a:ext uri="{FF2B5EF4-FFF2-40B4-BE49-F238E27FC236}">
                <a16:creationId xmlns:a16="http://schemas.microsoft.com/office/drawing/2014/main" id="{5C25B0B3-04A7-2DCD-F881-ED5C2DEF2DC4}"/>
              </a:ext>
            </a:extLst>
          </p:cNvPr>
          <p:cNvSpPr/>
          <p:nvPr/>
        </p:nvSpPr>
        <p:spPr>
          <a:xfrm>
            <a:off x="6690051" y="2676330"/>
            <a:ext cx="485190" cy="432000"/>
          </a:xfrm>
          <a:prstGeom prst="mathPlus">
            <a:avLst/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8F010CDA-4E0E-F934-EF21-BABCBFB12007}"/>
              </a:ext>
            </a:extLst>
          </p:cNvPr>
          <p:cNvSpPr/>
          <p:nvPr/>
        </p:nvSpPr>
        <p:spPr>
          <a:xfrm>
            <a:off x="6839339" y="3937510"/>
            <a:ext cx="205273" cy="36358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24" name="Table 10">
            <a:extLst>
              <a:ext uri="{FF2B5EF4-FFF2-40B4-BE49-F238E27FC236}">
                <a16:creationId xmlns:a16="http://schemas.microsoft.com/office/drawing/2014/main" id="{A2F48461-B835-82A8-A0E2-B079AAE196A3}"/>
              </a:ext>
            </a:extLst>
          </p:cNvPr>
          <p:cNvGraphicFramePr>
            <a:graphicFrameLocks noGrp="1"/>
          </p:cNvGraphicFramePr>
          <p:nvPr/>
        </p:nvGraphicFramePr>
        <p:xfrm>
          <a:off x="3432180" y="4345366"/>
          <a:ext cx="7224912" cy="1516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2104">
                  <a:extLst>
                    <a:ext uri="{9D8B030D-6E8A-4147-A177-3AD203B41FA5}">
                      <a16:colId xmlns:a16="http://schemas.microsoft.com/office/drawing/2014/main" val="4268805396"/>
                    </a:ext>
                  </a:extLst>
                </a:gridCol>
                <a:gridCol w="1054359">
                  <a:extLst>
                    <a:ext uri="{9D8B030D-6E8A-4147-A177-3AD203B41FA5}">
                      <a16:colId xmlns:a16="http://schemas.microsoft.com/office/drawing/2014/main" val="1063148434"/>
                    </a:ext>
                  </a:extLst>
                </a:gridCol>
                <a:gridCol w="1483568">
                  <a:extLst>
                    <a:ext uri="{9D8B030D-6E8A-4147-A177-3AD203B41FA5}">
                      <a16:colId xmlns:a16="http://schemas.microsoft.com/office/drawing/2014/main" val="849973912"/>
                    </a:ext>
                  </a:extLst>
                </a:gridCol>
                <a:gridCol w="441362">
                  <a:extLst>
                    <a:ext uri="{9D8B030D-6E8A-4147-A177-3AD203B41FA5}">
                      <a16:colId xmlns:a16="http://schemas.microsoft.com/office/drawing/2014/main" val="2765425895"/>
                    </a:ext>
                  </a:extLst>
                </a:gridCol>
                <a:gridCol w="1185907">
                  <a:extLst>
                    <a:ext uri="{9D8B030D-6E8A-4147-A177-3AD203B41FA5}">
                      <a16:colId xmlns:a16="http://schemas.microsoft.com/office/drawing/2014/main" val="3770420545"/>
                    </a:ext>
                  </a:extLst>
                </a:gridCol>
                <a:gridCol w="1039948">
                  <a:extLst>
                    <a:ext uri="{9D8B030D-6E8A-4147-A177-3AD203B41FA5}">
                      <a16:colId xmlns:a16="http://schemas.microsoft.com/office/drawing/2014/main" val="2595704314"/>
                    </a:ext>
                  </a:extLst>
                </a:gridCol>
                <a:gridCol w="1167664">
                  <a:extLst>
                    <a:ext uri="{9D8B030D-6E8A-4147-A177-3AD203B41FA5}">
                      <a16:colId xmlns:a16="http://schemas.microsoft.com/office/drawing/2014/main" val="2829979720"/>
                    </a:ext>
                  </a:extLst>
                </a:gridCol>
              </a:tblGrid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Name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Job Title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City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State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Postal Code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462273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CG-12520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Claire Gute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Supply Chain Executive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67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Henderson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Kentucky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42420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74506459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DV-13045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Darrin Van Huff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Los Angeles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California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90036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92457182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SO-20335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Sean O'Donnell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Fort Lauderdale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Florida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33311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030942"/>
                  </a:ext>
                </a:extLst>
              </a:tr>
              <a:tr h="1029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ZD-21925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Zuschuss Donatelli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 Francisco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94109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21746703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ZC-21910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Zuschuss Carroll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Supply Chain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Salem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Oregon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97301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77583160"/>
                  </a:ext>
                </a:extLst>
              </a:tr>
              <a:tr h="16260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YS-21880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Yana Sorensen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Sales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Burlington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 Carolina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27217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29928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477571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 Queries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4749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What’s needed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5C2A64-7BB9-4027-BC64-2B7D96054BD7}"/>
              </a:ext>
            </a:extLst>
          </p:cNvPr>
          <p:cNvSpPr txBox="1"/>
          <p:nvPr/>
        </p:nvSpPr>
        <p:spPr>
          <a:xfrm>
            <a:off x="4638040" y="1592964"/>
            <a:ext cx="59280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To merge tables we must know:</a:t>
            </a:r>
          </a:p>
          <a:p>
            <a:endParaRPr lang="en-IN" dirty="0"/>
          </a:p>
          <a:p>
            <a:pPr marL="342900" indent="-342900">
              <a:buAutoNum type="arabicPeriod"/>
            </a:pPr>
            <a:r>
              <a:rPr lang="en-IN" dirty="0"/>
              <a:t>The names of the tables to be joined</a:t>
            </a:r>
          </a:p>
          <a:p>
            <a:pPr marL="342900" indent="-342900">
              <a:buAutoNum type="arabicPeriod"/>
            </a:pPr>
            <a:r>
              <a:rPr lang="en-IN" dirty="0"/>
              <a:t>The common column based on which we will join them</a:t>
            </a:r>
          </a:p>
          <a:p>
            <a:pPr marL="342900" indent="-342900">
              <a:buAutoNum type="arabicPeriod"/>
            </a:pPr>
            <a:r>
              <a:rPr lang="en-IN" dirty="0"/>
              <a:t>The list of columns from each table</a:t>
            </a:r>
          </a:p>
        </p:txBody>
      </p:sp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25F503C0-C2C7-4EF8-95E9-31C6A33EC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223863"/>
              </p:ext>
            </p:extLst>
          </p:nvPr>
        </p:nvGraphicFramePr>
        <p:xfrm>
          <a:off x="3888803" y="4961841"/>
          <a:ext cx="7989065" cy="112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295">
                  <a:extLst>
                    <a:ext uri="{9D8B030D-6E8A-4147-A177-3AD203B41FA5}">
                      <a16:colId xmlns:a16="http://schemas.microsoft.com/office/drawing/2014/main" val="4268805396"/>
                    </a:ext>
                  </a:extLst>
                </a:gridCol>
                <a:gridCol w="1141295">
                  <a:extLst>
                    <a:ext uri="{9D8B030D-6E8A-4147-A177-3AD203B41FA5}">
                      <a16:colId xmlns:a16="http://schemas.microsoft.com/office/drawing/2014/main" val="1063148434"/>
                    </a:ext>
                  </a:extLst>
                </a:gridCol>
                <a:gridCol w="1141295">
                  <a:extLst>
                    <a:ext uri="{9D8B030D-6E8A-4147-A177-3AD203B41FA5}">
                      <a16:colId xmlns:a16="http://schemas.microsoft.com/office/drawing/2014/main" val="849973912"/>
                    </a:ext>
                  </a:extLst>
                </a:gridCol>
                <a:gridCol w="1141295">
                  <a:extLst>
                    <a:ext uri="{9D8B030D-6E8A-4147-A177-3AD203B41FA5}">
                      <a16:colId xmlns:a16="http://schemas.microsoft.com/office/drawing/2014/main" val="2765425895"/>
                    </a:ext>
                  </a:extLst>
                </a:gridCol>
                <a:gridCol w="1141295">
                  <a:extLst>
                    <a:ext uri="{9D8B030D-6E8A-4147-A177-3AD203B41FA5}">
                      <a16:colId xmlns:a16="http://schemas.microsoft.com/office/drawing/2014/main" val="3770420545"/>
                    </a:ext>
                  </a:extLst>
                </a:gridCol>
                <a:gridCol w="1141295">
                  <a:extLst>
                    <a:ext uri="{9D8B030D-6E8A-4147-A177-3AD203B41FA5}">
                      <a16:colId xmlns:a16="http://schemas.microsoft.com/office/drawing/2014/main" val="2595704314"/>
                    </a:ext>
                  </a:extLst>
                </a:gridCol>
                <a:gridCol w="1141295">
                  <a:extLst>
                    <a:ext uri="{9D8B030D-6E8A-4147-A177-3AD203B41FA5}">
                      <a16:colId xmlns:a16="http://schemas.microsoft.com/office/drawing/2014/main" val="2829979720"/>
                    </a:ext>
                  </a:extLst>
                </a:gridCol>
              </a:tblGrid>
              <a:tr h="17315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Name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Job Title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City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State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Postal Code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462273"/>
                  </a:ext>
                </a:extLst>
              </a:tr>
              <a:tr h="339389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CG-12520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Claire Gute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Supply Chain Executive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67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Henderson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Kentucky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42420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74506459"/>
                  </a:ext>
                </a:extLst>
              </a:tr>
              <a:tr h="17315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DV-13045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Darrin Van Huff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Los Angeles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California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90036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92457182"/>
                  </a:ext>
                </a:extLst>
              </a:tr>
              <a:tr h="173157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SO-20335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Sean O'Donnell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Fort Lauderdale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Florida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33311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030942"/>
                  </a:ext>
                </a:extLst>
              </a:tr>
            </a:tbl>
          </a:graphicData>
        </a:graphic>
      </p:graphicFrame>
      <p:graphicFrame>
        <p:nvGraphicFramePr>
          <p:cNvPr id="4" name="Table 12">
            <a:extLst>
              <a:ext uri="{FF2B5EF4-FFF2-40B4-BE49-F238E27FC236}">
                <a16:creationId xmlns:a16="http://schemas.microsoft.com/office/drawing/2014/main" id="{6AEEA4C8-91EB-0E67-507D-79A475716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13159"/>
              </p:ext>
            </p:extLst>
          </p:nvPr>
        </p:nvGraphicFramePr>
        <p:xfrm>
          <a:off x="3888803" y="3277403"/>
          <a:ext cx="7989066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6279">
                  <a:extLst>
                    <a:ext uri="{9D8B030D-6E8A-4147-A177-3AD203B41FA5}">
                      <a16:colId xmlns:a16="http://schemas.microsoft.com/office/drawing/2014/main" val="3834724917"/>
                    </a:ext>
                  </a:extLst>
                </a:gridCol>
                <a:gridCol w="801737">
                  <a:extLst>
                    <a:ext uri="{9D8B030D-6E8A-4147-A177-3AD203B41FA5}">
                      <a16:colId xmlns:a16="http://schemas.microsoft.com/office/drawing/2014/main" val="3911412872"/>
                    </a:ext>
                  </a:extLst>
                </a:gridCol>
                <a:gridCol w="886626">
                  <a:extLst>
                    <a:ext uri="{9D8B030D-6E8A-4147-A177-3AD203B41FA5}">
                      <a16:colId xmlns:a16="http://schemas.microsoft.com/office/drawing/2014/main" val="2913351078"/>
                    </a:ext>
                  </a:extLst>
                </a:gridCol>
                <a:gridCol w="832121">
                  <a:extLst>
                    <a:ext uri="{9D8B030D-6E8A-4147-A177-3AD203B41FA5}">
                      <a16:colId xmlns:a16="http://schemas.microsoft.com/office/drawing/2014/main" val="3619439530"/>
                    </a:ext>
                  </a:extLst>
                </a:gridCol>
                <a:gridCol w="839464">
                  <a:extLst>
                    <a:ext uri="{9D8B030D-6E8A-4147-A177-3AD203B41FA5}">
                      <a16:colId xmlns:a16="http://schemas.microsoft.com/office/drawing/2014/main" val="3619612846"/>
                    </a:ext>
                  </a:extLst>
                </a:gridCol>
                <a:gridCol w="1056405">
                  <a:extLst>
                    <a:ext uri="{9D8B030D-6E8A-4147-A177-3AD203B41FA5}">
                      <a16:colId xmlns:a16="http://schemas.microsoft.com/office/drawing/2014/main" val="40407728"/>
                    </a:ext>
                  </a:extLst>
                </a:gridCol>
                <a:gridCol w="471610">
                  <a:extLst>
                    <a:ext uri="{9D8B030D-6E8A-4147-A177-3AD203B41FA5}">
                      <a16:colId xmlns:a16="http://schemas.microsoft.com/office/drawing/2014/main" val="1569089383"/>
                    </a:ext>
                  </a:extLst>
                </a:gridCol>
                <a:gridCol w="679117">
                  <a:extLst>
                    <a:ext uri="{9D8B030D-6E8A-4147-A177-3AD203B41FA5}">
                      <a16:colId xmlns:a16="http://schemas.microsoft.com/office/drawing/2014/main" val="979542831"/>
                    </a:ext>
                  </a:extLst>
                </a:gridCol>
                <a:gridCol w="677027">
                  <a:extLst>
                    <a:ext uri="{9D8B030D-6E8A-4147-A177-3AD203B41FA5}">
                      <a16:colId xmlns:a16="http://schemas.microsoft.com/office/drawing/2014/main" val="929826002"/>
                    </a:ext>
                  </a:extLst>
                </a:gridCol>
                <a:gridCol w="1018680">
                  <a:extLst>
                    <a:ext uri="{9D8B030D-6E8A-4147-A177-3AD203B41FA5}">
                      <a16:colId xmlns:a16="http://schemas.microsoft.com/office/drawing/2014/main" val="2969390282"/>
                    </a:ext>
                  </a:extLst>
                </a:gridCol>
              </a:tblGrid>
              <a:tr h="29009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Hiring_date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Joining_date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Hiring_mode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Employee_id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Store_office_id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ctc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Interviews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Relocation_cost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Hiring_cost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792731"/>
                  </a:ext>
                </a:extLst>
              </a:tr>
              <a:tr h="29009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08-11-2022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26-11-2022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Employee Referral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CG-12520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FUR-BO-10001798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67318.2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576.65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52927127"/>
                  </a:ext>
                </a:extLst>
              </a:tr>
              <a:tr h="29009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12-06-2022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01-07-2022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Employee Referral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DV-13045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OFF-LA-10000240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56187.9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494.49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8822538"/>
                  </a:ext>
                </a:extLst>
              </a:tr>
              <a:tr h="29009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11-10-2021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02-11-2021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Newspaper/Magazine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SO-20335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FUR-TA-10000577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98620.99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450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409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44972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423168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95C1AD7F-4DC7-BA8B-DF09-2AD0D49BD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9" y="13637"/>
            <a:ext cx="9276401" cy="1325563"/>
          </a:xfrm>
        </p:spPr>
        <p:txBody>
          <a:bodyPr/>
          <a:lstStyle/>
          <a:p>
            <a:r>
              <a:rPr lang="en-US" dirty="0"/>
              <a:t>Transformation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08743D-1224-4063-C57A-4807819A1447}"/>
              </a:ext>
            </a:extLst>
          </p:cNvPr>
          <p:cNvCxnSpPr>
            <a:cxnSpLocks/>
          </p:cNvCxnSpPr>
          <p:nvPr/>
        </p:nvCxnSpPr>
        <p:spPr>
          <a:xfrm>
            <a:off x="3121597" y="1707502"/>
            <a:ext cx="0" cy="4198776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5CB045C-371D-8909-1629-85AA05DAE82F}"/>
              </a:ext>
            </a:extLst>
          </p:cNvPr>
          <p:cNvSpPr txBox="1"/>
          <p:nvPr/>
        </p:nvSpPr>
        <p:spPr>
          <a:xfrm>
            <a:off x="144646" y="3022060"/>
            <a:ext cx="2869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Pivoting and Unpivoting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41A17F-187F-F7CD-8699-1E3584DDF0CD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  <p:graphicFrame>
        <p:nvGraphicFramePr>
          <p:cNvPr id="16" name="Table 12">
            <a:extLst>
              <a:ext uri="{FF2B5EF4-FFF2-40B4-BE49-F238E27FC236}">
                <a16:creationId xmlns:a16="http://schemas.microsoft.com/office/drawing/2014/main" id="{BC421E4E-E070-FF39-1BF9-BEF4CA352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973805"/>
              </p:ext>
            </p:extLst>
          </p:nvPr>
        </p:nvGraphicFramePr>
        <p:xfrm>
          <a:off x="7921690" y="1385853"/>
          <a:ext cx="3974839" cy="389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6816">
                  <a:extLst>
                    <a:ext uri="{9D8B030D-6E8A-4147-A177-3AD203B41FA5}">
                      <a16:colId xmlns:a16="http://schemas.microsoft.com/office/drawing/2014/main" val="3787585615"/>
                    </a:ext>
                  </a:extLst>
                </a:gridCol>
                <a:gridCol w="1432408">
                  <a:extLst>
                    <a:ext uri="{9D8B030D-6E8A-4147-A177-3AD203B41FA5}">
                      <a16:colId xmlns:a16="http://schemas.microsoft.com/office/drawing/2014/main" val="3878611706"/>
                    </a:ext>
                  </a:extLst>
                </a:gridCol>
                <a:gridCol w="1315615">
                  <a:extLst>
                    <a:ext uri="{9D8B030D-6E8A-4147-A177-3AD203B41FA5}">
                      <a16:colId xmlns:a16="http://schemas.microsoft.com/office/drawing/2014/main" val="498642608"/>
                    </a:ext>
                  </a:extLst>
                </a:gridCol>
              </a:tblGrid>
              <a:tr h="278126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Home State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Job Title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Number of Employee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286406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Alabama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Supply Chain Executive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2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153124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Alabama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HR Executive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408947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Alabama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Sales Executive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2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889906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Alabama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Finance Executive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597183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Arizona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Finance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6289162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Arizona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Sales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8217190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Arizona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HR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08170156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Arizona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Supply Chain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3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94715379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Arkansas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HR Executive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305130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Arkansas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Supply Chain Executive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062361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Manager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11216180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Sales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4120835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Finance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33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0598421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Supply Chain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31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17311053"/>
                  </a:ext>
                </a:extLst>
              </a:tr>
              <a:tr h="234548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HR Executive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50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03909814"/>
                  </a:ext>
                </a:extLst>
              </a:tr>
            </a:tbl>
          </a:graphicData>
        </a:graphic>
      </p:graphicFrame>
      <p:graphicFrame>
        <p:nvGraphicFramePr>
          <p:cNvPr id="17" name="Table 13">
            <a:extLst>
              <a:ext uri="{FF2B5EF4-FFF2-40B4-BE49-F238E27FC236}">
                <a16:creationId xmlns:a16="http://schemas.microsoft.com/office/drawing/2014/main" id="{DFEF6F41-8491-7C34-2C07-179C31A48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71197"/>
              </p:ext>
            </p:extLst>
          </p:nvPr>
        </p:nvGraphicFramePr>
        <p:xfrm>
          <a:off x="3437293" y="2831433"/>
          <a:ext cx="3706332" cy="2446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7722">
                  <a:extLst>
                    <a:ext uri="{9D8B030D-6E8A-4147-A177-3AD203B41FA5}">
                      <a16:colId xmlns:a16="http://schemas.microsoft.com/office/drawing/2014/main" val="3423735089"/>
                    </a:ext>
                  </a:extLst>
                </a:gridCol>
                <a:gridCol w="617722">
                  <a:extLst>
                    <a:ext uri="{9D8B030D-6E8A-4147-A177-3AD203B41FA5}">
                      <a16:colId xmlns:a16="http://schemas.microsoft.com/office/drawing/2014/main" val="817071713"/>
                    </a:ext>
                  </a:extLst>
                </a:gridCol>
                <a:gridCol w="617722">
                  <a:extLst>
                    <a:ext uri="{9D8B030D-6E8A-4147-A177-3AD203B41FA5}">
                      <a16:colId xmlns:a16="http://schemas.microsoft.com/office/drawing/2014/main" val="2905195996"/>
                    </a:ext>
                  </a:extLst>
                </a:gridCol>
                <a:gridCol w="617722">
                  <a:extLst>
                    <a:ext uri="{9D8B030D-6E8A-4147-A177-3AD203B41FA5}">
                      <a16:colId xmlns:a16="http://schemas.microsoft.com/office/drawing/2014/main" val="612483034"/>
                    </a:ext>
                  </a:extLst>
                </a:gridCol>
                <a:gridCol w="617722">
                  <a:extLst>
                    <a:ext uri="{9D8B030D-6E8A-4147-A177-3AD203B41FA5}">
                      <a16:colId xmlns:a16="http://schemas.microsoft.com/office/drawing/2014/main" val="43589313"/>
                    </a:ext>
                  </a:extLst>
                </a:gridCol>
                <a:gridCol w="617722">
                  <a:extLst>
                    <a:ext uri="{9D8B030D-6E8A-4147-A177-3AD203B41FA5}">
                      <a16:colId xmlns:a16="http://schemas.microsoft.com/office/drawing/2014/main" val="1435959224"/>
                    </a:ext>
                  </a:extLst>
                </a:gridCol>
              </a:tblGrid>
              <a:tr h="480806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Home State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Supply Chain Executive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HR Executive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Sales Executive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Finance Executive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Manager</a:t>
                      </a:r>
                    </a:p>
                  </a:txBody>
                  <a:tcPr marL="7620" marR="7620" marT="7620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531414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Alabama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2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2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974815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Arizona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/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86162727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Arkansas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945158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California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31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47641384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Colorado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4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6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5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5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381352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Delaware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/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/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1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3133343"/>
                  </a:ext>
                </a:extLst>
              </a:tr>
              <a:tr h="480806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dirty="0"/>
                        <a:t>District of Columbia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1</a:t>
                      </a:r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200" dirty="0"/>
                    </a:p>
                  </a:txBody>
                  <a:tcPr marL="7620" marR="7620" marT="7620" marB="0" anchor="b">
                    <a:solidFill>
                      <a:srgbClr val="ECF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256133"/>
                  </a:ext>
                </a:extLst>
              </a:tr>
              <a:tr h="165334"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/>
                        <a:t>Florida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/>
                        <a:t>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200" dirty="0"/>
                        <a:t>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0653010"/>
                  </a:ext>
                </a:extLst>
              </a:tr>
            </a:tbl>
          </a:graphicData>
        </a:graphic>
      </p:graphicFrame>
      <p:sp>
        <p:nvSpPr>
          <p:cNvPr id="18" name="Arrow: Curved Up 17">
            <a:extLst>
              <a:ext uri="{FF2B5EF4-FFF2-40B4-BE49-F238E27FC236}">
                <a16:creationId xmlns:a16="http://schemas.microsoft.com/office/drawing/2014/main" id="{166D81D4-33D8-EA1F-7B5E-09FE6FAFB06E}"/>
              </a:ext>
            </a:extLst>
          </p:cNvPr>
          <p:cNvSpPr/>
          <p:nvPr/>
        </p:nvSpPr>
        <p:spPr>
          <a:xfrm>
            <a:off x="6643396" y="5472147"/>
            <a:ext cx="1922090" cy="606490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31226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Transformation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3616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Format options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7B32FC-B153-445B-867B-2A48679EBDFF}"/>
              </a:ext>
            </a:extLst>
          </p:cNvPr>
          <p:cNvSpPr txBox="1"/>
          <p:nvPr/>
        </p:nvSpPr>
        <p:spPr>
          <a:xfrm>
            <a:off x="4038601" y="1878496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7FA412-2DF2-49FD-B965-751C1988761F}"/>
              </a:ext>
            </a:extLst>
          </p:cNvPr>
          <p:cNvSpPr txBox="1"/>
          <p:nvPr/>
        </p:nvSpPr>
        <p:spPr>
          <a:xfrm>
            <a:off x="4038600" y="2447291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4C688A-58F9-42D8-9AF0-BCBD76EC56DC}"/>
              </a:ext>
            </a:extLst>
          </p:cNvPr>
          <p:cNvSpPr txBox="1"/>
          <p:nvPr/>
        </p:nvSpPr>
        <p:spPr>
          <a:xfrm>
            <a:off x="4038600" y="3016086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ACABEA-6928-4C3A-B46A-36EA4043832B}"/>
              </a:ext>
            </a:extLst>
          </p:cNvPr>
          <p:cNvSpPr txBox="1"/>
          <p:nvPr/>
        </p:nvSpPr>
        <p:spPr>
          <a:xfrm>
            <a:off x="3896141" y="3584881"/>
            <a:ext cx="234231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“ Start tech Academy 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2D6277-019E-43D4-A4AB-1A255F1466BB}"/>
              </a:ext>
            </a:extLst>
          </p:cNvPr>
          <p:cNvSpPr txBox="1"/>
          <p:nvPr/>
        </p:nvSpPr>
        <p:spPr>
          <a:xfrm>
            <a:off x="3629453" y="4153676"/>
            <a:ext cx="287569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		Academy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C9ECD4-EB0B-44BA-9E0A-DB72DB82621F}"/>
              </a:ext>
            </a:extLst>
          </p:cNvPr>
          <p:cNvSpPr txBox="1"/>
          <p:nvPr/>
        </p:nvSpPr>
        <p:spPr>
          <a:xfrm>
            <a:off x="4038600" y="4722471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D7E393-F10A-4399-8A4C-E731E5AD0703}"/>
              </a:ext>
            </a:extLst>
          </p:cNvPr>
          <p:cNvSpPr txBox="1"/>
          <p:nvPr/>
        </p:nvSpPr>
        <p:spPr>
          <a:xfrm>
            <a:off x="4038600" y="5291266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362ADBA-3C9B-4E21-8211-606A9CCBCE8D}"/>
              </a:ext>
            </a:extLst>
          </p:cNvPr>
          <p:cNvCxnSpPr>
            <a:cxnSpLocks/>
            <a:stCxn id="7" idx="3"/>
            <a:endCxn id="20" idx="1"/>
          </p:cNvCxnSpPr>
          <p:nvPr/>
        </p:nvCxnSpPr>
        <p:spPr>
          <a:xfrm>
            <a:off x="6096001" y="2063162"/>
            <a:ext cx="2770473" cy="63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D124D07-EE94-4EFB-BF8A-690D34FF4879}"/>
              </a:ext>
            </a:extLst>
          </p:cNvPr>
          <p:cNvSpPr txBox="1"/>
          <p:nvPr/>
        </p:nvSpPr>
        <p:spPr>
          <a:xfrm>
            <a:off x="8866474" y="1884813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B27224-E78D-4635-9196-BDB11D92259A}"/>
              </a:ext>
            </a:extLst>
          </p:cNvPr>
          <p:cNvCxnSpPr>
            <a:cxnSpLocks/>
            <a:stCxn id="12" idx="3"/>
            <a:endCxn id="23" idx="1"/>
          </p:cNvCxnSpPr>
          <p:nvPr/>
        </p:nvCxnSpPr>
        <p:spPr>
          <a:xfrm>
            <a:off x="6096000" y="2631957"/>
            <a:ext cx="2770473" cy="52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362B782-3F71-4898-855B-517D55DA2ACF}"/>
              </a:ext>
            </a:extLst>
          </p:cNvPr>
          <p:cNvSpPr txBox="1"/>
          <p:nvPr/>
        </p:nvSpPr>
        <p:spPr>
          <a:xfrm>
            <a:off x="8866473" y="2452555"/>
            <a:ext cx="232498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0C69565-7F25-48EC-809C-F126A6C8A33C}"/>
              </a:ext>
            </a:extLst>
          </p:cNvPr>
          <p:cNvCxnSpPr>
            <a:cxnSpLocks/>
            <a:stCxn id="13" idx="3"/>
            <a:endCxn id="25" idx="1"/>
          </p:cNvCxnSpPr>
          <p:nvPr/>
        </p:nvCxnSpPr>
        <p:spPr>
          <a:xfrm>
            <a:off x="6096000" y="3200752"/>
            <a:ext cx="2770473" cy="4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0FB468F-D453-42E5-B714-58FA2B69D9AB}"/>
              </a:ext>
            </a:extLst>
          </p:cNvPr>
          <p:cNvSpPr txBox="1"/>
          <p:nvPr/>
        </p:nvSpPr>
        <p:spPr>
          <a:xfrm>
            <a:off x="8866473" y="3020297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417990D-F648-4A42-8BAB-E08BB362A7FB}"/>
              </a:ext>
            </a:extLst>
          </p:cNvPr>
          <p:cNvCxnSpPr>
            <a:cxnSpLocks/>
            <a:stCxn id="14" idx="3"/>
            <a:endCxn id="27" idx="1"/>
          </p:cNvCxnSpPr>
          <p:nvPr/>
        </p:nvCxnSpPr>
        <p:spPr>
          <a:xfrm>
            <a:off x="6238458" y="3769547"/>
            <a:ext cx="2628014" cy="3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25EEAA9-E8CC-45B2-A682-8C9EAF6A6FD8}"/>
              </a:ext>
            </a:extLst>
          </p:cNvPr>
          <p:cNvSpPr txBox="1"/>
          <p:nvPr/>
        </p:nvSpPr>
        <p:spPr>
          <a:xfrm>
            <a:off x="8866472" y="3588039"/>
            <a:ext cx="232497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“Start tech Academy”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5801ADC-C668-4107-AF02-2F41B0ECC46C}"/>
              </a:ext>
            </a:extLst>
          </p:cNvPr>
          <p:cNvCxnSpPr>
            <a:cxnSpLocks/>
            <a:stCxn id="15" idx="3"/>
            <a:endCxn id="29" idx="1"/>
          </p:cNvCxnSpPr>
          <p:nvPr/>
        </p:nvCxnSpPr>
        <p:spPr>
          <a:xfrm>
            <a:off x="6505145" y="4338342"/>
            <a:ext cx="2361328" cy="2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396011A-F5F1-4053-82E8-A41059907095}"/>
              </a:ext>
            </a:extLst>
          </p:cNvPr>
          <p:cNvSpPr txBox="1"/>
          <p:nvPr/>
        </p:nvSpPr>
        <p:spPr>
          <a:xfrm>
            <a:off x="8866473" y="4155781"/>
            <a:ext cx="20574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0B38660-A74C-462F-AC15-88983C792C1E}"/>
              </a:ext>
            </a:extLst>
          </p:cNvPr>
          <p:cNvCxnSpPr>
            <a:cxnSpLocks/>
            <a:stCxn id="16" idx="3"/>
            <a:endCxn id="31" idx="1"/>
          </p:cNvCxnSpPr>
          <p:nvPr/>
        </p:nvCxnSpPr>
        <p:spPr>
          <a:xfrm>
            <a:off x="6096000" y="4907137"/>
            <a:ext cx="2770472" cy="1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4DE314F-5CC2-4C9E-A7F4-0AC1BBC535A5}"/>
              </a:ext>
            </a:extLst>
          </p:cNvPr>
          <p:cNvSpPr txBox="1"/>
          <p:nvPr/>
        </p:nvSpPr>
        <p:spPr>
          <a:xfrm>
            <a:off x="8866472" y="4723523"/>
            <a:ext cx="24126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The Start tech Academy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01CE927-819A-47AB-8E37-1379423A8469}"/>
              </a:ext>
            </a:extLst>
          </p:cNvPr>
          <p:cNvCxnSpPr>
            <a:cxnSpLocks/>
            <a:stCxn id="17" idx="3"/>
            <a:endCxn id="33" idx="1"/>
          </p:cNvCxnSpPr>
          <p:nvPr/>
        </p:nvCxnSpPr>
        <p:spPr>
          <a:xfrm>
            <a:off x="6096000" y="5475932"/>
            <a:ext cx="27704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E5DBC85-39DC-45E2-ADA4-E7E0837D24D0}"/>
              </a:ext>
            </a:extLst>
          </p:cNvPr>
          <p:cNvSpPr txBox="1"/>
          <p:nvPr/>
        </p:nvSpPr>
        <p:spPr>
          <a:xfrm>
            <a:off x="8866472" y="5291266"/>
            <a:ext cx="276228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 dirty="0"/>
              <a:t>Start tech Academy courses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929E4-1B48-4758-B24A-A00C329AA17F}"/>
              </a:ext>
            </a:extLst>
          </p:cNvPr>
          <p:cNvSpPr txBox="1"/>
          <p:nvPr/>
        </p:nvSpPr>
        <p:spPr>
          <a:xfrm>
            <a:off x="6609909" y="1659304"/>
            <a:ext cx="113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lowercase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863B43-568E-4400-919B-42E72F214C93}"/>
              </a:ext>
            </a:extLst>
          </p:cNvPr>
          <p:cNvSpPr txBox="1"/>
          <p:nvPr/>
        </p:nvSpPr>
        <p:spPr>
          <a:xfrm>
            <a:off x="6609909" y="2258762"/>
            <a:ext cx="1371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UPPERCASE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7A3FBC6-5D02-41BF-B94A-D92D20D881CE}"/>
              </a:ext>
            </a:extLst>
          </p:cNvPr>
          <p:cNvSpPr txBox="1"/>
          <p:nvPr/>
        </p:nvSpPr>
        <p:spPr>
          <a:xfrm>
            <a:off x="6609908" y="2872886"/>
            <a:ext cx="1371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Capitalize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5CA421-D991-4DED-B2EF-6858BEC10705}"/>
              </a:ext>
            </a:extLst>
          </p:cNvPr>
          <p:cNvSpPr txBox="1"/>
          <p:nvPr/>
        </p:nvSpPr>
        <p:spPr>
          <a:xfrm>
            <a:off x="6609907" y="3414201"/>
            <a:ext cx="1371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Trim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6A4B5E3-9159-4BC4-8E3C-DC691FFA9B1D}"/>
              </a:ext>
            </a:extLst>
          </p:cNvPr>
          <p:cNvSpPr txBox="1"/>
          <p:nvPr/>
        </p:nvSpPr>
        <p:spPr>
          <a:xfrm>
            <a:off x="6609907" y="4004217"/>
            <a:ext cx="1371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Clean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1B12F99-F4E9-4363-BC11-4CF54EAF7E23}"/>
              </a:ext>
            </a:extLst>
          </p:cNvPr>
          <p:cNvSpPr txBox="1"/>
          <p:nvPr/>
        </p:nvSpPr>
        <p:spPr>
          <a:xfrm>
            <a:off x="6609906" y="4565419"/>
            <a:ext cx="200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Add Prefix – “The ”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54A7F36-86CE-422D-847D-FF3E10A84AD1}"/>
              </a:ext>
            </a:extLst>
          </p:cNvPr>
          <p:cNvSpPr txBox="1"/>
          <p:nvPr/>
        </p:nvSpPr>
        <p:spPr>
          <a:xfrm>
            <a:off x="6609905" y="5159723"/>
            <a:ext cx="2325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Add Suffix – “ courses”</a:t>
            </a:r>
          </a:p>
        </p:txBody>
      </p:sp>
    </p:spTree>
    <p:extLst>
      <p:ext uri="{BB962C8B-B14F-4D97-AF65-F5344CB8AC3E}">
        <p14:creationId xmlns:p14="http://schemas.microsoft.com/office/powerpoint/2010/main" val="32307269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41" grpId="0"/>
      <p:bldP spid="45" grpId="0"/>
      <p:bldP spid="46" grpId="0"/>
      <p:bldP spid="50" grpId="0"/>
      <p:bldP spid="54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Transformations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3616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Date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7A7F4A-0EA6-4351-BA4B-0F77732A03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4" r="6342" b="2856"/>
          <a:stretch/>
        </p:blipFill>
        <p:spPr>
          <a:xfrm>
            <a:off x="3886400" y="1514781"/>
            <a:ext cx="2209600" cy="4402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93915A7-4A82-47FA-A8A8-2A69FB960DBB}"/>
              </a:ext>
            </a:extLst>
          </p:cNvPr>
          <p:cNvSpPr txBox="1"/>
          <p:nvPr/>
        </p:nvSpPr>
        <p:spPr>
          <a:xfrm>
            <a:off x="6917635" y="1465086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Year </a:t>
            </a:r>
            <a:r>
              <a:rPr lang="en-US" dirty="0"/>
              <a:t>- To extract the year from a date column for year-based trend analysis</a:t>
            </a:r>
            <a:endParaRPr lang="en-IN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A892F3-B3E9-4473-A551-148DD94AD93E}"/>
              </a:ext>
            </a:extLst>
          </p:cNvPr>
          <p:cNvSpPr txBox="1"/>
          <p:nvPr/>
        </p:nvSpPr>
        <p:spPr>
          <a:xfrm>
            <a:off x="6917635" y="2240345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Quarter - </a:t>
            </a:r>
            <a:r>
              <a:rPr lang="en-US" dirty="0"/>
              <a:t>Isolate the quarter from each date for quarterly analysis.</a:t>
            </a:r>
            <a:endParaRPr lang="en-IN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7FD4E7-79CF-4068-AAF6-A669D13DAF57}"/>
              </a:ext>
            </a:extLst>
          </p:cNvPr>
          <p:cNvSpPr txBox="1"/>
          <p:nvPr/>
        </p:nvSpPr>
        <p:spPr>
          <a:xfrm>
            <a:off x="6917635" y="3015604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Month - E</a:t>
            </a:r>
            <a:r>
              <a:rPr lang="en-US" dirty="0"/>
              <a:t>xtracts the month from each date, enabling trend analysis on a monthly basis.</a:t>
            </a:r>
            <a:endParaRPr lang="en-IN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0A73644-42F2-47D9-A8E4-12A0D69B49D3}"/>
              </a:ext>
            </a:extLst>
          </p:cNvPr>
          <p:cNvSpPr txBox="1"/>
          <p:nvPr/>
        </p:nvSpPr>
        <p:spPr>
          <a:xfrm>
            <a:off x="6917635" y="3790863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Week </a:t>
            </a:r>
            <a:r>
              <a:rPr lang="en-US" dirty="0"/>
              <a:t>– Extract week of the year for weekly analysis</a:t>
            </a:r>
            <a:endParaRPr lang="en-IN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1EBB1C-6D91-407F-858B-CC10F0189E4B}"/>
              </a:ext>
            </a:extLst>
          </p:cNvPr>
          <p:cNvSpPr txBox="1"/>
          <p:nvPr/>
        </p:nvSpPr>
        <p:spPr>
          <a:xfrm>
            <a:off x="6917635" y="4611497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Day </a:t>
            </a:r>
            <a:r>
              <a:rPr lang="en-US" dirty="0"/>
              <a:t>- Extract daily data from a date for daily sales or usage trend analysis</a:t>
            </a:r>
            <a:endParaRPr lang="en-IN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6127E92-A1DB-49F2-AC05-692D5835B80D}"/>
              </a:ext>
            </a:extLst>
          </p:cNvPr>
          <p:cNvSpPr txBox="1"/>
          <p:nvPr/>
        </p:nvSpPr>
        <p:spPr>
          <a:xfrm>
            <a:off x="6917635" y="5432131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Date Only </a:t>
            </a:r>
            <a:r>
              <a:rPr lang="en-US" dirty="0"/>
              <a:t>– Get only dates from date-time data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6761201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Transformations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3616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Date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7A7F4A-0EA6-4351-BA4B-0F77732A03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4" r="6342" b="2856"/>
          <a:stretch/>
        </p:blipFill>
        <p:spPr>
          <a:xfrm>
            <a:off x="3886400" y="1514781"/>
            <a:ext cx="2209600" cy="44024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93915A7-4A82-47FA-A8A8-2A69FB960DBB}"/>
              </a:ext>
            </a:extLst>
          </p:cNvPr>
          <p:cNvSpPr txBox="1"/>
          <p:nvPr/>
        </p:nvSpPr>
        <p:spPr>
          <a:xfrm>
            <a:off x="6917635" y="1465086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Age </a:t>
            </a:r>
            <a:r>
              <a:rPr lang="en-US" dirty="0"/>
              <a:t>– Calculate the difference between the given date and current date.</a:t>
            </a:r>
            <a:endParaRPr lang="en-IN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A892F3-B3E9-4473-A551-148DD94AD93E}"/>
              </a:ext>
            </a:extLst>
          </p:cNvPr>
          <p:cNvSpPr txBox="1"/>
          <p:nvPr/>
        </p:nvSpPr>
        <p:spPr>
          <a:xfrm>
            <a:off x="6917635" y="2240345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Parse - </a:t>
            </a:r>
            <a:r>
              <a:rPr lang="en-US" dirty="0"/>
              <a:t>Convert dates stored as text into a recognizable date format</a:t>
            </a:r>
            <a:endParaRPr lang="en-IN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7FD4E7-79CF-4068-AAF6-A669D13DAF57}"/>
              </a:ext>
            </a:extLst>
          </p:cNvPr>
          <p:cNvSpPr txBox="1"/>
          <p:nvPr/>
        </p:nvSpPr>
        <p:spPr>
          <a:xfrm>
            <a:off x="6917635" y="3015604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Subtract Days – </a:t>
            </a:r>
            <a:r>
              <a:rPr lang="en-US" dirty="0"/>
              <a:t>Subtract ‘N’ days from any date column</a:t>
            </a:r>
            <a:endParaRPr lang="en-IN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0A73644-42F2-47D9-A8E4-12A0D69B49D3}"/>
              </a:ext>
            </a:extLst>
          </p:cNvPr>
          <p:cNvSpPr txBox="1"/>
          <p:nvPr/>
        </p:nvSpPr>
        <p:spPr>
          <a:xfrm>
            <a:off x="6917635" y="3790863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Combine date and time </a:t>
            </a:r>
            <a:r>
              <a:rPr lang="en-US" dirty="0"/>
              <a:t>– Combine separate date and time data into one column</a:t>
            </a:r>
            <a:endParaRPr lang="en-IN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1EBB1C-6D91-407F-858B-CC10F0189E4B}"/>
              </a:ext>
            </a:extLst>
          </p:cNvPr>
          <p:cNvSpPr txBox="1"/>
          <p:nvPr/>
        </p:nvSpPr>
        <p:spPr>
          <a:xfrm>
            <a:off x="6917635" y="4611497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Earliest </a:t>
            </a:r>
            <a:r>
              <a:rPr lang="en-US" dirty="0"/>
              <a:t>– Find the start or the earliest date in the data</a:t>
            </a:r>
            <a:endParaRPr lang="en-IN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6127E92-A1DB-49F2-AC05-692D5835B80D}"/>
              </a:ext>
            </a:extLst>
          </p:cNvPr>
          <p:cNvSpPr txBox="1"/>
          <p:nvPr/>
        </p:nvSpPr>
        <p:spPr>
          <a:xfrm>
            <a:off x="6917635" y="5432131"/>
            <a:ext cx="445273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Latest </a:t>
            </a:r>
            <a:r>
              <a:rPr lang="en-US" dirty="0"/>
              <a:t>– Find the last or the latest date in the data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68239644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80F8EDB5-078B-44C4-B9CC-9E3FDE19552D}"/>
              </a:ext>
            </a:extLst>
          </p:cNvPr>
          <p:cNvSpPr/>
          <p:nvPr/>
        </p:nvSpPr>
        <p:spPr>
          <a:xfrm>
            <a:off x="1289668" y="4164254"/>
            <a:ext cx="9672245" cy="1803295"/>
          </a:xfrm>
          <a:prstGeom prst="rect">
            <a:avLst/>
          </a:prstGeom>
          <a:solidFill>
            <a:srgbClr val="7FB5C9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64CC3AE-67E4-4297-A420-D6B37AD187ED}"/>
              </a:ext>
            </a:extLst>
          </p:cNvPr>
          <p:cNvSpPr/>
          <p:nvPr/>
        </p:nvSpPr>
        <p:spPr>
          <a:xfrm>
            <a:off x="1289668" y="1911697"/>
            <a:ext cx="9672246" cy="1803295"/>
          </a:xfrm>
          <a:prstGeom prst="rect">
            <a:avLst/>
          </a:prstGeom>
          <a:solidFill>
            <a:srgbClr val="0F6FC6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F6B78B-0FD0-4F03-9E50-FFA31B7EA62F}"/>
              </a:ext>
            </a:extLst>
          </p:cNvPr>
          <p:cNvSpPr/>
          <p:nvPr/>
        </p:nvSpPr>
        <p:spPr>
          <a:xfrm>
            <a:off x="3346358" y="5248351"/>
            <a:ext cx="1766817" cy="388800"/>
          </a:xfrm>
          <a:prstGeom prst="rect">
            <a:avLst/>
          </a:prstGeom>
          <a:solidFill>
            <a:srgbClr val="3E7D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New Hiring Table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26BAA1-D07F-4D95-9452-78898539C263}"/>
              </a:ext>
            </a:extLst>
          </p:cNvPr>
          <p:cNvSpPr/>
          <p:nvPr/>
        </p:nvSpPr>
        <p:spPr>
          <a:xfrm>
            <a:off x="3346057" y="4462776"/>
            <a:ext cx="1684800" cy="388800"/>
          </a:xfrm>
          <a:prstGeom prst="rect">
            <a:avLst/>
          </a:prstGeom>
          <a:solidFill>
            <a:srgbClr val="3E7D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Old Hiring Table</a:t>
            </a:r>
          </a:p>
        </p:txBody>
      </p:sp>
      <p:pic>
        <p:nvPicPr>
          <p:cNvPr id="11" name="Graphic 10" descr="Add">
            <a:extLst>
              <a:ext uri="{FF2B5EF4-FFF2-40B4-BE49-F238E27FC236}">
                <a16:creationId xmlns:a16="http://schemas.microsoft.com/office/drawing/2014/main" id="{53977FAF-2A46-4220-8A75-F4F44601A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51885" y="4902133"/>
            <a:ext cx="315682" cy="31568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4AFC04C-078F-455A-8779-F19EB20D6154}"/>
              </a:ext>
            </a:extLst>
          </p:cNvPr>
          <p:cNvSpPr/>
          <p:nvPr/>
        </p:nvSpPr>
        <p:spPr>
          <a:xfrm>
            <a:off x="2885726" y="2436105"/>
            <a:ext cx="2448000" cy="70663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Hiring data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0FB8BF-A8CF-4A2B-BEC4-FE87364D816B}"/>
              </a:ext>
            </a:extLst>
          </p:cNvPr>
          <p:cNvSpPr/>
          <p:nvPr/>
        </p:nvSpPr>
        <p:spPr>
          <a:xfrm>
            <a:off x="8153400" y="2194775"/>
            <a:ext cx="2448000" cy="51468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Store table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7DB5B2-CEB5-428C-9AFA-CB6334A25E42}"/>
              </a:ext>
            </a:extLst>
          </p:cNvPr>
          <p:cNvCxnSpPr>
            <a:cxnSpLocks/>
          </p:cNvCxnSpPr>
          <p:nvPr/>
        </p:nvCxnSpPr>
        <p:spPr>
          <a:xfrm flipH="1">
            <a:off x="3346057" y="3206268"/>
            <a:ext cx="322430" cy="1205951"/>
          </a:xfrm>
          <a:prstGeom prst="line">
            <a:avLst/>
          </a:prstGeom>
          <a:ln w="38100">
            <a:solidFill>
              <a:srgbClr val="7FB5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DE3F14E-A9BE-4F5A-89A9-94297A4C2A3C}"/>
              </a:ext>
            </a:extLst>
          </p:cNvPr>
          <p:cNvCxnSpPr>
            <a:cxnSpLocks/>
          </p:cNvCxnSpPr>
          <p:nvPr/>
        </p:nvCxnSpPr>
        <p:spPr>
          <a:xfrm>
            <a:off x="4693291" y="3255085"/>
            <a:ext cx="337566" cy="1201395"/>
          </a:xfrm>
          <a:prstGeom prst="line">
            <a:avLst/>
          </a:prstGeom>
          <a:ln w="38100">
            <a:solidFill>
              <a:srgbClr val="7FB5C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DC5A4C2-F30B-42BE-8B99-6DEEEEBAF2D0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5333726" y="2452117"/>
            <a:ext cx="2819674" cy="337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4476F5E-739C-4961-9841-69C9E270A9D3}"/>
              </a:ext>
            </a:extLst>
          </p:cNvPr>
          <p:cNvSpPr txBox="1"/>
          <p:nvPr/>
        </p:nvSpPr>
        <p:spPr>
          <a:xfrm>
            <a:off x="6060086" y="2188494"/>
            <a:ext cx="1429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Relationships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3E37913-9D08-4577-8310-AE3F52F5F478}"/>
              </a:ext>
            </a:extLst>
          </p:cNvPr>
          <p:cNvSpPr txBox="1"/>
          <p:nvPr/>
        </p:nvSpPr>
        <p:spPr>
          <a:xfrm>
            <a:off x="4280170" y="4857872"/>
            <a:ext cx="1053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Append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F97245F-18E9-435E-A568-6E66AB616A93}"/>
              </a:ext>
            </a:extLst>
          </p:cNvPr>
          <p:cNvSpPr txBox="1"/>
          <p:nvPr/>
        </p:nvSpPr>
        <p:spPr>
          <a:xfrm>
            <a:off x="286948" y="4553298"/>
            <a:ext cx="9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Power Query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C34D233-258B-4291-94A3-00913C7F0235}"/>
              </a:ext>
            </a:extLst>
          </p:cNvPr>
          <p:cNvSpPr txBox="1"/>
          <p:nvPr/>
        </p:nvSpPr>
        <p:spPr>
          <a:xfrm>
            <a:off x="338488" y="2255075"/>
            <a:ext cx="9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Model View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E12410-2DBF-4E7C-9641-08DD7FEC8C35}"/>
              </a:ext>
            </a:extLst>
          </p:cNvPr>
          <p:cNvSpPr/>
          <p:nvPr/>
        </p:nvSpPr>
        <p:spPr>
          <a:xfrm>
            <a:off x="8153400" y="2921055"/>
            <a:ext cx="2448000" cy="514683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Employee table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65613E6-510F-42DD-B16A-C90ECE283422}"/>
              </a:ext>
            </a:extLst>
          </p:cNvPr>
          <p:cNvCxnSpPr>
            <a:cxnSpLocks/>
            <a:stCxn id="21" idx="3"/>
            <a:endCxn id="30" idx="1"/>
          </p:cNvCxnSpPr>
          <p:nvPr/>
        </p:nvCxnSpPr>
        <p:spPr>
          <a:xfrm>
            <a:off x="5333726" y="2789421"/>
            <a:ext cx="2819674" cy="3889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140566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177394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Facts and Dimensions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4038600" y="2146343"/>
            <a:ext cx="75520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A </a:t>
            </a:r>
            <a:r>
              <a:rPr lang="en-IN" b="1" dirty="0"/>
              <a:t>fact table </a:t>
            </a:r>
            <a:r>
              <a:rPr lang="en-IN" dirty="0"/>
              <a:t>stores </a:t>
            </a:r>
            <a:r>
              <a:rPr lang="en-US" dirty="0"/>
              <a:t>numerical measurements of the business as a quantity of products sold, discounts, taxes, number of invoices, and anything that can be measured.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These measurements are referred </a:t>
            </a:r>
            <a:r>
              <a:rPr lang="en-IN" dirty="0"/>
              <a:t>to as </a:t>
            </a:r>
            <a:r>
              <a:rPr lang="en-IN" b="1" dirty="0"/>
              <a:t>facts</a:t>
            </a:r>
            <a:r>
              <a:rPr lang="en-IN" dirty="0"/>
              <a:t>.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FA5783-3F99-40A9-9CF1-51613F9DD3F3}"/>
              </a:ext>
            </a:extLst>
          </p:cNvPr>
          <p:cNvSpPr/>
          <p:nvPr/>
        </p:nvSpPr>
        <p:spPr>
          <a:xfrm>
            <a:off x="4038600" y="3648390"/>
            <a:ext cx="7552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/>
              <a:t>Dimension tables </a:t>
            </a:r>
            <a:r>
              <a:rPr lang="en-IN" dirty="0"/>
              <a:t>contain the </a:t>
            </a:r>
            <a:r>
              <a:rPr lang="en-US" dirty="0"/>
              <a:t>textual descriptors of the business.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Typical dimensions are product, time, </a:t>
            </a:r>
            <a:r>
              <a:rPr lang="en-IN" dirty="0"/>
              <a:t>Employee, and regions.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0D5F4C-366F-44AD-BAC2-7A9B9C5C273F}"/>
              </a:ext>
            </a:extLst>
          </p:cNvPr>
          <p:cNvSpPr/>
          <p:nvPr/>
        </p:nvSpPr>
        <p:spPr>
          <a:xfrm>
            <a:off x="4038600" y="4596439"/>
            <a:ext cx="75520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/>
              <a:t>In our Example,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Hiring table is a fact 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Employee and Store table are Dimension tables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2742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Star Schema</a:t>
            </a:r>
          </a:p>
        </p:txBody>
      </p:sp>
      <p:sp>
        <p:nvSpPr>
          <p:cNvPr id="7" name="Rectangle 6"/>
          <p:cNvSpPr/>
          <p:nvPr/>
        </p:nvSpPr>
        <p:spPr>
          <a:xfrm>
            <a:off x="3899263" y="1810487"/>
            <a:ext cx="7552038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/>
              <a:t>A fact table is at the centre which is connected with several dimension tables</a:t>
            </a:r>
          </a:p>
        </p:txBody>
      </p:sp>
      <p:pic>
        <p:nvPicPr>
          <p:cNvPr id="9220" name="Picture 4" descr="Star Schema vs Snowflake Schema - javat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029" y="2649234"/>
            <a:ext cx="4294505" cy="318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398086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Power BI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Installation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592D61-C6F9-42C0-AD16-D2D04B986F74}"/>
              </a:ext>
            </a:extLst>
          </p:cNvPr>
          <p:cNvSpPr/>
          <p:nvPr/>
        </p:nvSpPr>
        <p:spPr>
          <a:xfrm>
            <a:off x="5122653" y="1964306"/>
            <a:ext cx="1981667" cy="635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Power BI Desktop</a:t>
            </a:r>
            <a:endParaRPr lang="en-IN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1970BF-09B8-4B98-8027-E10C7B791DD2}"/>
              </a:ext>
            </a:extLst>
          </p:cNvPr>
          <p:cNvSpPr/>
          <p:nvPr/>
        </p:nvSpPr>
        <p:spPr>
          <a:xfrm>
            <a:off x="8147462" y="1964306"/>
            <a:ext cx="1981667" cy="635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Power BI Service</a:t>
            </a:r>
            <a:endParaRPr lang="en-IN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8D538D-80FF-4596-BAEC-F86A69DAAAAC}"/>
              </a:ext>
            </a:extLst>
          </p:cNvPr>
          <p:cNvSpPr/>
          <p:nvPr/>
        </p:nvSpPr>
        <p:spPr>
          <a:xfrm>
            <a:off x="5122653" y="2643640"/>
            <a:ext cx="2105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Desktop Application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9CC24A4-0AF0-4E8C-BDBA-693D49638C34}"/>
              </a:ext>
            </a:extLst>
          </p:cNvPr>
          <p:cNvSpPr/>
          <p:nvPr/>
        </p:nvSpPr>
        <p:spPr>
          <a:xfrm>
            <a:off x="8147462" y="2643640"/>
            <a:ext cx="2105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Cloud-based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service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49A899-20BA-49C9-BC1B-96AEEC464050}"/>
              </a:ext>
            </a:extLst>
          </p:cNvPr>
          <p:cNvSpPr/>
          <p:nvPr/>
        </p:nvSpPr>
        <p:spPr>
          <a:xfrm>
            <a:off x="5122653" y="3155507"/>
            <a:ext cx="21055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preparation</a:t>
            </a:r>
          </a:p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Analysis</a:t>
            </a:r>
          </a:p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Visualizations Reports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A69275-2995-47A5-9A85-7D3148323EF1}"/>
              </a:ext>
            </a:extLst>
          </p:cNvPr>
          <p:cNvSpPr/>
          <p:nvPr/>
        </p:nvSpPr>
        <p:spPr>
          <a:xfrm>
            <a:off x="8147462" y="3133415"/>
            <a:ext cx="2105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Collaboration</a:t>
            </a:r>
          </a:p>
          <a:p>
            <a:pPr marR="0" lvl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Easy access to other users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analyst Icon 3869065">
            <a:extLst>
              <a:ext uri="{FF2B5EF4-FFF2-40B4-BE49-F238E27FC236}">
                <a16:creationId xmlns:a16="http://schemas.microsoft.com/office/drawing/2014/main" id="{3F0FB9E5-CB0D-40FD-96B0-EAF06AF42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4505736"/>
            <a:ext cx="1371923" cy="137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ser chart Icon 1067354">
            <a:extLst>
              <a:ext uri="{FF2B5EF4-FFF2-40B4-BE49-F238E27FC236}">
                <a16:creationId xmlns:a16="http://schemas.microsoft.com/office/drawing/2014/main" id="{DF8C1817-3031-4242-8564-4FE428346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49" y="423919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icrosoft Apps">
            <a:extLst>
              <a:ext uri="{FF2B5EF4-FFF2-40B4-BE49-F238E27FC236}">
                <a16:creationId xmlns:a16="http://schemas.microsoft.com/office/drawing/2014/main" id="{EC84FC7E-8807-40C6-9889-BE4314D74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332" y="4934289"/>
            <a:ext cx="913168" cy="91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crosoft Power BI - AdHoc Consult">
            <a:extLst>
              <a:ext uri="{FF2B5EF4-FFF2-40B4-BE49-F238E27FC236}">
                <a16:creationId xmlns:a16="http://schemas.microsoft.com/office/drawing/2014/main" id="{59FCB3F6-04E5-4457-A44C-2E640591D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452" y="1229839"/>
            <a:ext cx="1648878" cy="6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Microsoft Power BI – What Is It and What to Use It For? - TPG The Project  Group">
            <a:extLst>
              <a:ext uri="{FF2B5EF4-FFF2-40B4-BE49-F238E27FC236}">
                <a16:creationId xmlns:a16="http://schemas.microsoft.com/office/drawing/2014/main" id="{8511E678-10D2-4A0F-AE4D-5F53F412C3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3" r="25866" b="50441"/>
          <a:stretch/>
        </p:blipFill>
        <p:spPr bwMode="auto">
          <a:xfrm>
            <a:off x="7511342" y="4791771"/>
            <a:ext cx="1205599" cy="79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B0C9FD5-518D-4C89-9077-31272B344F67}"/>
              </a:ext>
            </a:extLst>
          </p:cNvPr>
          <p:cNvCxnSpPr>
            <a:stCxn id="1026" idx="3"/>
            <a:endCxn id="1036" idx="1"/>
          </p:cNvCxnSpPr>
          <p:nvPr/>
        </p:nvCxnSpPr>
        <p:spPr>
          <a:xfrm flipV="1">
            <a:off x="6515423" y="5191697"/>
            <a:ext cx="9959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9CCE42A-61ED-49FA-A320-D509E96710CE}"/>
              </a:ext>
            </a:extLst>
          </p:cNvPr>
          <p:cNvCxnSpPr>
            <a:cxnSpLocks/>
            <a:stCxn id="1036" idx="3"/>
            <a:endCxn id="1028" idx="1"/>
          </p:cNvCxnSpPr>
          <p:nvPr/>
        </p:nvCxnSpPr>
        <p:spPr>
          <a:xfrm flipV="1">
            <a:off x="8716941" y="5191696"/>
            <a:ext cx="71280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7154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9000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Snowflake Schema</a:t>
            </a:r>
          </a:p>
        </p:txBody>
      </p:sp>
      <p:sp>
        <p:nvSpPr>
          <p:cNvPr id="7" name="Rectangle 6"/>
          <p:cNvSpPr/>
          <p:nvPr/>
        </p:nvSpPr>
        <p:spPr>
          <a:xfrm>
            <a:off x="3925389" y="1967242"/>
            <a:ext cx="7552038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dirty="0"/>
              <a:t>Dimension tables are further connected with sub-dimension tables</a:t>
            </a:r>
          </a:p>
        </p:txBody>
      </p:sp>
      <p:pic>
        <p:nvPicPr>
          <p:cNvPr id="9218" name="Picture 2" descr="Difference Between Star and Snowflake Schema (with Example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483" y="3013502"/>
            <a:ext cx="48958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451131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E40DD1FD-4959-4257-92AD-B58F1DF2C620}"/>
              </a:ext>
            </a:extLst>
          </p:cNvPr>
          <p:cNvSpPr/>
          <p:nvPr/>
        </p:nvSpPr>
        <p:spPr>
          <a:xfrm>
            <a:off x="4158362" y="3495108"/>
            <a:ext cx="2422954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Are postal code values unique in this table?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042A7B-FF90-48AF-839F-4F2527918719}"/>
              </a:ext>
            </a:extLst>
          </p:cNvPr>
          <p:cNvSpPr txBox="1"/>
          <p:nvPr/>
        </p:nvSpPr>
        <p:spPr>
          <a:xfrm>
            <a:off x="199134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Cardinality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45F7175-681E-4D3A-A173-B94155C30A6B}"/>
              </a:ext>
            </a:extLst>
          </p:cNvPr>
          <p:cNvGraphicFramePr>
            <a:graphicFrameLocks noGrp="1"/>
          </p:cNvGraphicFramePr>
          <p:nvPr/>
        </p:nvGraphicFramePr>
        <p:xfrm>
          <a:off x="4158362" y="1910912"/>
          <a:ext cx="2422960" cy="1325565"/>
        </p:xfrm>
        <a:graphic>
          <a:graphicData uri="http://schemas.openxmlformats.org/drawingml/2006/table">
            <a:tbl>
              <a:tblPr/>
              <a:tblGrid>
                <a:gridCol w="1186415">
                  <a:extLst>
                    <a:ext uri="{9D8B030D-6E8A-4147-A177-3AD203B41FA5}">
                      <a16:colId xmlns:a16="http://schemas.microsoft.com/office/drawing/2014/main" val="2529435367"/>
                    </a:ext>
                  </a:extLst>
                </a:gridCol>
                <a:gridCol w="1236545">
                  <a:extLst>
                    <a:ext uri="{9D8B030D-6E8A-4147-A177-3AD203B41FA5}">
                      <a16:colId xmlns:a16="http://schemas.microsoft.com/office/drawing/2014/main" val="1532391180"/>
                    </a:ext>
                  </a:extLst>
                </a:gridCol>
              </a:tblGrid>
              <a:tr h="26292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 ID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Postal code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743857"/>
                  </a:ext>
                </a:extLst>
              </a:tr>
              <a:tr h="2629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CG-12520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167907"/>
                  </a:ext>
                </a:extLst>
              </a:tr>
              <a:tr h="2629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DV-13045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90036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427546"/>
                  </a:ext>
                </a:extLst>
              </a:tr>
              <a:tr h="2629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SO-20335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824228"/>
                  </a:ext>
                </a:extLst>
              </a:tr>
              <a:tr h="273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BH-11710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90036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77935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5B5ED8-14F5-4D19-8AAB-2F0D536461D1}"/>
              </a:ext>
            </a:extLst>
          </p:cNvPr>
          <p:cNvGraphicFramePr>
            <a:graphicFrameLocks noGrp="1"/>
          </p:cNvGraphicFramePr>
          <p:nvPr/>
        </p:nvGraphicFramePr>
        <p:xfrm>
          <a:off x="7814619" y="1910912"/>
          <a:ext cx="3463949" cy="1907362"/>
        </p:xfrm>
        <a:graphic>
          <a:graphicData uri="http://schemas.openxmlformats.org/drawingml/2006/table">
            <a:tbl>
              <a:tblPr/>
              <a:tblGrid>
                <a:gridCol w="927356">
                  <a:extLst>
                    <a:ext uri="{9D8B030D-6E8A-4147-A177-3AD203B41FA5}">
                      <a16:colId xmlns:a16="http://schemas.microsoft.com/office/drawing/2014/main" val="727707934"/>
                    </a:ext>
                  </a:extLst>
                </a:gridCol>
                <a:gridCol w="1186471">
                  <a:extLst>
                    <a:ext uri="{9D8B030D-6E8A-4147-A177-3AD203B41FA5}">
                      <a16:colId xmlns:a16="http://schemas.microsoft.com/office/drawing/2014/main" val="2976546092"/>
                    </a:ext>
                  </a:extLst>
                </a:gridCol>
                <a:gridCol w="722793">
                  <a:extLst>
                    <a:ext uri="{9D8B030D-6E8A-4147-A177-3AD203B41FA5}">
                      <a16:colId xmlns:a16="http://schemas.microsoft.com/office/drawing/2014/main" val="425678539"/>
                    </a:ext>
                  </a:extLst>
                </a:gridCol>
                <a:gridCol w="627329">
                  <a:extLst>
                    <a:ext uri="{9D8B030D-6E8A-4147-A177-3AD203B41FA5}">
                      <a16:colId xmlns:a16="http://schemas.microsoft.com/office/drawing/2014/main" val="1864271033"/>
                    </a:ext>
                  </a:extLst>
                </a:gridCol>
              </a:tblGrid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Postal code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City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393194"/>
                  </a:ext>
                </a:extLst>
              </a:tr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Tallahassee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6743237"/>
                  </a:ext>
                </a:extLst>
              </a:tr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Deltona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312169"/>
                  </a:ext>
                </a:extLst>
              </a:tr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Melbourne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839952"/>
                  </a:ext>
                </a:extLst>
              </a:tr>
              <a:tr h="24706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Hialeah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410431"/>
                  </a:ext>
                </a:extLst>
              </a:tr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Fort Lauderdale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Florida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189325"/>
                  </a:ext>
                </a:extLst>
              </a:tr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871285"/>
                  </a:ext>
                </a:extLst>
              </a:tr>
              <a:tr h="2371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28092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E95A718-E1AE-4405-B7CF-E926A73F2B62}"/>
              </a:ext>
            </a:extLst>
          </p:cNvPr>
          <p:cNvSpPr txBox="1"/>
          <p:nvPr/>
        </p:nvSpPr>
        <p:spPr>
          <a:xfrm>
            <a:off x="4158362" y="1345817"/>
            <a:ext cx="242295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Employee table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789D7A-5F3C-4CD2-B167-EB26D971B0DD}"/>
              </a:ext>
            </a:extLst>
          </p:cNvPr>
          <p:cNvSpPr txBox="1"/>
          <p:nvPr/>
        </p:nvSpPr>
        <p:spPr>
          <a:xfrm>
            <a:off x="7814619" y="1345817"/>
            <a:ext cx="34639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/>
              <a:t>Postal code master table</a:t>
            </a:r>
            <a:endParaRPr lang="en-IN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67E8755-9821-4A35-B70E-12DF3E88167F}"/>
              </a:ext>
            </a:extLst>
          </p:cNvPr>
          <p:cNvSpPr/>
          <p:nvPr/>
        </p:nvSpPr>
        <p:spPr>
          <a:xfrm>
            <a:off x="4158362" y="5697725"/>
            <a:ext cx="75520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We are joining Employee table with postal code master - postal code is the matching key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4BA15E-CDB8-40F9-9D4D-BA6AB336592B}"/>
              </a:ext>
            </a:extLst>
          </p:cNvPr>
          <p:cNvSpPr/>
          <p:nvPr/>
        </p:nvSpPr>
        <p:spPr>
          <a:xfrm>
            <a:off x="4158362" y="4261455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Not unique -&gt; </a:t>
            </a:r>
            <a:r>
              <a:rPr lang="en-US" b="1" dirty="0">
                <a:solidFill>
                  <a:srgbClr val="FF0000"/>
                </a:solidFill>
              </a:rPr>
              <a:t>‘Many’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BBF2F8-53A6-4A75-B0C6-28D963CC038A}"/>
              </a:ext>
            </a:extLst>
          </p:cNvPr>
          <p:cNvSpPr/>
          <p:nvPr/>
        </p:nvSpPr>
        <p:spPr>
          <a:xfrm>
            <a:off x="7814614" y="3959838"/>
            <a:ext cx="346394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Are postal code values unique in this table?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47692A-66FF-4C20-A491-641806916CA4}"/>
              </a:ext>
            </a:extLst>
          </p:cNvPr>
          <p:cNvSpPr/>
          <p:nvPr/>
        </p:nvSpPr>
        <p:spPr>
          <a:xfrm>
            <a:off x="8316705" y="4726185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Unique -&gt; </a:t>
            </a:r>
            <a:r>
              <a:rPr lang="en-US" b="1" dirty="0">
                <a:solidFill>
                  <a:srgbClr val="FF0000"/>
                </a:solidFill>
              </a:rPr>
              <a:t>‘One’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C5057B-3440-4313-9BB1-E3B54214A643}"/>
              </a:ext>
            </a:extLst>
          </p:cNvPr>
          <p:cNvSpPr/>
          <p:nvPr/>
        </p:nvSpPr>
        <p:spPr>
          <a:xfrm>
            <a:off x="5927869" y="5230922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‘Many to One’</a:t>
            </a:r>
          </a:p>
        </p:txBody>
      </p:sp>
    </p:spTree>
    <p:extLst>
      <p:ext uri="{BB962C8B-B14F-4D97-AF65-F5344CB8AC3E}">
        <p14:creationId xmlns:p14="http://schemas.microsoft.com/office/powerpoint/2010/main" val="11782890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E40DD1FD-4959-4257-92AD-B58F1DF2C620}"/>
              </a:ext>
            </a:extLst>
          </p:cNvPr>
          <p:cNvSpPr/>
          <p:nvPr/>
        </p:nvSpPr>
        <p:spPr>
          <a:xfrm>
            <a:off x="4158362" y="3495108"/>
            <a:ext cx="2422954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Is Employee ID unique in this table?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042A7B-FF90-48AF-839F-4F2527918719}"/>
              </a:ext>
            </a:extLst>
          </p:cNvPr>
          <p:cNvSpPr txBox="1"/>
          <p:nvPr/>
        </p:nvSpPr>
        <p:spPr>
          <a:xfrm>
            <a:off x="199134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Cardinality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45F7175-681E-4D3A-A173-B94155C30A6B}"/>
              </a:ext>
            </a:extLst>
          </p:cNvPr>
          <p:cNvGraphicFramePr>
            <a:graphicFrameLocks noGrp="1"/>
          </p:cNvGraphicFramePr>
          <p:nvPr/>
        </p:nvGraphicFramePr>
        <p:xfrm>
          <a:off x="4158362" y="1910912"/>
          <a:ext cx="2422960" cy="1325565"/>
        </p:xfrm>
        <a:graphic>
          <a:graphicData uri="http://schemas.openxmlformats.org/drawingml/2006/table">
            <a:tbl>
              <a:tblPr/>
              <a:tblGrid>
                <a:gridCol w="1186415">
                  <a:extLst>
                    <a:ext uri="{9D8B030D-6E8A-4147-A177-3AD203B41FA5}">
                      <a16:colId xmlns:a16="http://schemas.microsoft.com/office/drawing/2014/main" val="2529435367"/>
                    </a:ext>
                  </a:extLst>
                </a:gridCol>
                <a:gridCol w="1236545">
                  <a:extLst>
                    <a:ext uri="{9D8B030D-6E8A-4147-A177-3AD203B41FA5}">
                      <a16:colId xmlns:a16="http://schemas.microsoft.com/office/drawing/2014/main" val="1532391180"/>
                    </a:ext>
                  </a:extLst>
                </a:gridCol>
              </a:tblGrid>
              <a:tr h="26292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 ID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Postal code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743857"/>
                  </a:ext>
                </a:extLst>
              </a:tr>
              <a:tr h="2629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CG-12520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167907"/>
                  </a:ext>
                </a:extLst>
              </a:tr>
              <a:tr h="2629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DV-13045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90036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427546"/>
                  </a:ext>
                </a:extLst>
              </a:tr>
              <a:tr h="2629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SO-20335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824228"/>
                  </a:ext>
                </a:extLst>
              </a:tr>
              <a:tr h="273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BH-11710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90036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77935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E95A718-E1AE-4405-B7CF-E926A73F2B62}"/>
              </a:ext>
            </a:extLst>
          </p:cNvPr>
          <p:cNvSpPr txBox="1"/>
          <p:nvPr/>
        </p:nvSpPr>
        <p:spPr>
          <a:xfrm>
            <a:off x="4158362" y="1345817"/>
            <a:ext cx="242295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Employee table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789D7A-5F3C-4CD2-B167-EB26D971B0DD}"/>
              </a:ext>
            </a:extLst>
          </p:cNvPr>
          <p:cNvSpPr txBox="1"/>
          <p:nvPr/>
        </p:nvSpPr>
        <p:spPr>
          <a:xfrm>
            <a:off x="7814619" y="1345817"/>
            <a:ext cx="34639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Reference table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67E8755-9821-4A35-B70E-12DF3E88167F}"/>
              </a:ext>
            </a:extLst>
          </p:cNvPr>
          <p:cNvSpPr/>
          <p:nvPr/>
        </p:nvSpPr>
        <p:spPr>
          <a:xfrm>
            <a:off x="4158362" y="5697725"/>
            <a:ext cx="75520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/>
              <a:t>We are joining Employee table with reference table – Employee ID is the matching key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4BA15E-CDB8-40F9-9D4D-BA6AB336592B}"/>
              </a:ext>
            </a:extLst>
          </p:cNvPr>
          <p:cNvSpPr/>
          <p:nvPr/>
        </p:nvSpPr>
        <p:spPr>
          <a:xfrm>
            <a:off x="4158362" y="4261455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Unique -&gt; </a:t>
            </a:r>
            <a:r>
              <a:rPr lang="en-US" b="1" dirty="0">
                <a:solidFill>
                  <a:srgbClr val="FF0000"/>
                </a:solidFill>
              </a:rPr>
              <a:t>‘One’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BBF2F8-53A6-4A75-B0C6-28D963CC038A}"/>
              </a:ext>
            </a:extLst>
          </p:cNvPr>
          <p:cNvSpPr/>
          <p:nvPr/>
        </p:nvSpPr>
        <p:spPr>
          <a:xfrm>
            <a:off x="7814613" y="3959838"/>
            <a:ext cx="3540739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Is Employee ID unique in this table?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47692A-66FF-4C20-A491-641806916CA4}"/>
              </a:ext>
            </a:extLst>
          </p:cNvPr>
          <p:cNvSpPr/>
          <p:nvPr/>
        </p:nvSpPr>
        <p:spPr>
          <a:xfrm>
            <a:off x="8335109" y="4442417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Not unique -&gt; </a:t>
            </a:r>
            <a:r>
              <a:rPr lang="en-US" b="1" dirty="0">
                <a:solidFill>
                  <a:srgbClr val="FF0000"/>
                </a:solidFill>
              </a:rPr>
              <a:t>‘Many’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C5057B-3440-4313-9BB1-E3B54214A643}"/>
              </a:ext>
            </a:extLst>
          </p:cNvPr>
          <p:cNvSpPr/>
          <p:nvPr/>
        </p:nvSpPr>
        <p:spPr>
          <a:xfrm>
            <a:off x="5927869" y="5230922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‘One to Many’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073FF3D-5B16-4143-BD70-C90019D8F787}"/>
              </a:ext>
            </a:extLst>
          </p:cNvPr>
          <p:cNvGraphicFramePr>
            <a:graphicFrameLocks noGrp="1"/>
          </p:cNvGraphicFramePr>
          <p:nvPr/>
        </p:nvGraphicFramePr>
        <p:xfrm>
          <a:off x="7814613" y="1910118"/>
          <a:ext cx="3463947" cy="1799477"/>
        </p:xfrm>
        <a:graphic>
          <a:graphicData uri="http://schemas.openxmlformats.org/drawingml/2006/table">
            <a:tbl>
              <a:tblPr/>
              <a:tblGrid>
                <a:gridCol w="1080497">
                  <a:extLst>
                    <a:ext uri="{9D8B030D-6E8A-4147-A177-3AD203B41FA5}">
                      <a16:colId xmlns:a16="http://schemas.microsoft.com/office/drawing/2014/main" val="696756542"/>
                    </a:ext>
                  </a:extLst>
                </a:gridCol>
                <a:gridCol w="1382401">
                  <a:extLst>
                    <a:ext uri="{9D8B030D-6E8A-4147-A177-3AD203B41FA5}">
                      <a16:colId xmlns:a16="http://schemas.microsoft.com/office/drawing/2014/main" val="1401564492"/>
                    </a:ext>
                  </a:extLst>
                </a:gridCol>
                <a:gridCol w="1001049">
                  <a:extLst>
                    <a:ext uri="{9D8B030D-6E8A-4147-A177-3AD203B41FA5}">
                      <a16:colId xmlns:a16="http://schemas.microsoft.com/office/drawing/2014/main" val="431747569"/>
                    </a:ext>
                  </a:extLst>
                </a:gridCol>
              </a:tblGrid>
              <a:tr h="25554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Employee ID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 Name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 Contact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596287"/>
                  </a:ext>
                </a:extLst>
              </a:tr>
              <a:tr h="25554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CG-12520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Cindy Stewart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10897310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950518"/>
                  </a:ext>
                </a:extLst>
              </a:tr>
              <a:tr h="25554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CM-11935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 Campbell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16589278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275783"/>
                  </a:ext>
                </a:extLst>
              </a:tr>
              <a:tr h="25554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CM-12385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Darren Koutras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95721837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810775"/>
                  </a:ext>
                </a:extLst>
              </a:tr>
              <a:tr h="25554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CG-12520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Denny Ordway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16507437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053192"/>
                  </a:ext>
                </a:extLst>
              </a:tr>
              <a:tr h="25554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CS-12355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Evan Bailliet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76772276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072709"/>
                  </a:ext>
                </a:extLst>
              </a:tr>
              <a:tr h="26619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CS-12460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Erica Hackney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69524187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947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97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90782" y="3023507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Bar charts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Best for representing and comparing quantities for different categories.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126D31-6269-4D88-8340-95864848007F}"/>
              </a:ext>
            </a:extLst>
          </p:cNvPr>
          <p:cNvSpPr/>
          <p:nvPr/>
        </p:nvSpPr>
        <p:spPr>
          <a:xfrm>
            <a:off x="4702101" y="1772877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Column chart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14D933-DA54-48D8-B0C2-41C1D7D0B583}"/>
              </a:ext>
            </a:extLst>
          </p:cNvPr>
          <p:cNvSpPr/>
          <p:nvPr/>
        </p:nvSpPr>
        <p:spPr>
          <a:xfrm>
            <a:off x="8202500" y="1772877"/>
            <a:ext cx="242295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Bar chart</a:t>
            </a:r>
          </a:p>
        </p:txBody>
      </p:sp>
      <p:pic>
        <p:nvPicPr>
          <p:cNvPr id="6" name="Picture 5" descr="A graph of blue rectangular shapes&#10;&#10;Description automatically generated with medium confidence">
            <a:extLst>
              <a:ext uri="{FF2B5EF4-FFF2-40B4-BE49-F238E27FC236}">
                <a16:creationId xmlns:a16="http://schemas.microsoft.com/office/drawing/2014/main" id="{07F01B81-442C-7F15-04E9-0B9DAE1CE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176" y="2246995"/>
            <a:ext cx="3101601" cy="4029871"/>
          </a:xfrm>
          <a:prstGeom prst="rect">
            <a:avLst/>
          </a:prstGeom>
        </p:spPr>
      </p:pic>
      <p:pic>
        <p:nvPicPr>
          <p:cNvPr id="12" name="Picture 11" descr="A graph of blue bars&#10;&#10;Description automatically generated">
            <a:extLst>
              <a:ext uri="{FF2B5EF4-FFF2-40B4-BE49-F238E27FC236}">
                <a16:creationId xmlns:a16="http://schemas.microsoft.com/office/drawing/2014/main" id="{58BAEB3B-3659-6FC0-913A-8FF91B2E9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73" y="2256435"/>
            <a:ext cx="3101609" cy="40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552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90782" y="3023507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Clustered Bar charts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Allows comparison not just between the main categories, but also between individual sub-categories</a:t>
            </a:r>
          </a:p>
        </p:txBody>
      </p:sp>
      <p:pic>
        <p:nvPicPr>
          <p:cNvPr id="6" name="Picture 5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27E24E3B-EDC9-37FC-C329-2435E0ED8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784" y="2030795"/>
            <a:ext cx="3128152" cy="4325555"/>
          </a:xfrm>
          <a:prstGeom prst="rect">
            <a:avLst/>
          </a:prstGeom>
        </p:spPr>
      </p:pic>
      <p:pic>
        <p:nvPicPr>
          <p:cNvPr id="10" name="Picture 9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D84B97D9-9184-1BC9-DEB6-9A6C82356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55" y="2049750"/>
            <a:ext cx="3319785" cy="424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06903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90782" y="3023507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Stacked Bar charts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Compare the total sizes of categories, as well as the distribution of sub-categories within those categories.</a:t>
            </a:r>
          </a:p>
        </p:txBody>
      </p:sp>
      <p:pic>
        <p:nvPicPr>
          <p:cNvPr id="6" name="Picture 5" descr="A graph of different colors&#10;&#10;Description automatically generated">
            <a:extLst>
              <a:ext uri="{FF2B5EF4-FFF2-40B4-BE49-F238E27FC236}">
                <a16:creationId xmlns:a16="http://schemas.microsoft.com/office/drawing/2014/main" id="{3DF535F6-B19D-4C04-C128-87F719EFB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690" y="2061462"/>
            <a:ext cx="3012313" cy="4166692"/>
          </a:xfrm>
          <a:prstGeom prst="rect">
            <a:avLst/>
          </a:prstGeom>
        </p:spPr>
      </p:pic>
      <p:pic>
        <p:nvPicPr>
          <p:cNvPr id="10" name="Picture 9" descr="A chart with different colors&#10;&#10;Description automatically generated">
            <a:extLst>
              <a:ext uri="{FF2B5EF4-FFF2-40B4-BE49-F238E27FC236}">
                <a16:creationId xmlns:a16="http://schemas.microsoft.com/office/drawing/2014/main" id="{EB72E74A-13C2-9253-6C2E-6A042E0C8A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2" b="3677"/>
          <a:stretch/>
        </p:blipFill>
        <p:spPr>
          <a:xfrm>
            <a:off x="8153400" y="2109354"/>
            <a:ext cx="3183079" cy="402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366022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Line chart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Best for displaying trends over time</a:t>
            </a:r>
          </a:p>
        </p:txBody>
      </p:sp>
      <p:pic>
        <p:nvPicPr>
          <p:cNvPr id="13" name="Picture 12" descr="A screenshot of a graph&#10;&#10;Description automatically generated">
            <a:extLst>
              <a:ext uri="{FF2B5EF4-FFF2-40B4-BE49-F238E27FC236}">
                <a16:creationId xmlns:a16="http://schemas.microsoft.com/office/drawing/2014/main" id="{F02B738B-18D5-EE9C-5C2F-35D25785D8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02"/>
          <a:stretch/>
        </p:blipFill>
        <p:spPr>
          <a:xfrm>
            <a:off x="5000097" y="1962552"/>
            <a:ext cx="2725640" cy="40537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 descr="A screenshot of a graph&#10;&#10;Description automatically generated">
            <a:extLst>
              <a:ext uri="{FF2B5EF4-FFF2-40B4-BE49-F238E27FC236}">
                <a16:creationId xmlns:a16="http://schemas.microsoft.com/office/drawing/2014/main" id="{392FB279-160C-E530-C9AA-BE090A79D5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18" t="-254" r="35033" b="254"/>
          <a:stretch/>
        </p:blipFill>
        <p:spPr>
          <a:xfrm>
            <a:off x="8287583" y="1962552"/>
            <a:ext cx="2881152" cy="40537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3214996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Area chart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4" y="1342900"/>
            <a:ext cx="702447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Shows</a:t>
            </a:r>
            <a:r>
              <a:rPr lang="en-IN" dirty="0"/>
              <a:t> changes over time </a:t>
            </a:r>
            <a:endParaRPr lang="en-US" dirty="0"/>
          </a:p>
        </p:txBody>
      </p:sp>
      <p:pic>
        <p:nvPicPr>
          <p:cNvPr id="6" name="Picture 5" descr="A screenshot of a graph&#10;&#10;Description automatically generated">
            <a:extLst>
              <a:ext uri="{FF2B5EF4-FFF2-40B4-BE49-F238E27FC236}">
                <a16:creationId xmlns:a16="http://schemas.microsoft.com/office/drawing/2014/main" id="{16E3F531-E807-357F-1C25-F5D98248C4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0" t="-336" r="2064" b="336"/>
          <a:stretch/>
        </p:blipFill>
        <p:spPr>
          <a:xfrm>
            <a:off x="6832007" y="1962552"/>
            <a:ext cx="2965135" cy="40537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49804935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Stacked Area chart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4" y="1342900"/>
            <a:ext cx="704413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Shows</a:t>
            </a:r>
            <a:r>
              <a:rPr lang="en-IN" dirty="0"/>
              <a:t> part-to-whole relationships/ contribution and its change over time </a:t>
            </a:r>
            <a:endParaRPr lang="en-US" dirty="0"/>
          </a:p>
        </p:txBody>
      </p:sp>
      <p:pic>
        <p:nvPicPr>
          <p:cNvPr id="4" name="Picture 3" descr="A graph of a graph showing the number of jobs&#10;&#10;Description automatically generated with medium confidence">
            <a:extLst>
              <a:ext uri="{FF2B5EF4-FFF2-40B4-BE49-F238E27FC236}">
                <a16:creationId xmlns:a16="http://schemas.microsoft.com/office/drawing/2014/main" id="{125C9BC9-4763-3E54-3F04-E09BAC57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431" y="1977492"/>
            <a:ext cx="3147333" cy="40389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5768686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Combo charts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038600" y="1342900"/>
            <a:ext cx="755362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Used to compare different types of data that may have different scales or units</a:t>
            </a:r>
          </a:p>
        </p:txBody>
      </p:sp>
      <p:pic>
        <p:nvPicPr>
          <p:cNvPr id="5" name="Picture 4" descr="A graph with blue lines&#10;&#10;Description automatically generated">
            <a:extLst>
              <a:ext uri="{FF2B5EF4-FFF2-40B4-BE49-F238E27FC236}">
                <a16:creationId xmlns:a16="http://schemas.microsoft.com/office/drawing/2014/main" id="{62D71A12-6751-C8F0-B8B2-4C945B126E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8"/>
          <a:stretch/>
        </p:blipFill>
        <p:spPr>
          <a:xfrm>
            <a:off x="5635941" y="1890735"/>
            <a:ext cx="3598010" cy="42460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00615808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2E1DE6-0C34-DBB5-2E34-8217D9B2A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70" y="60290"/>
            <a:ext cx="7135874" cy="1325563"/>
          </a:xfrm>
        </p:spPr>
        <p:txBody>
          <a:bodyPr/>
          <a:lstStyle/>
          <a:p>
            <a:r>
              <a:rPr lang="en-US" dirty="0"/>
              <a:t>About the datasets</a:t>
            </a:r>
            <a:endParaRPr lang="en-IN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2E847C-91A9-F58D-09CC-68F9FB676835}"/>
              </a:ext>
            </a:extLst>
          </p:cNvPr>
          <p:cNvCxnSpPr>
            <a:cxnSpLocks/>
          </p:cNvCxnSpPr>
          <p:nvPr/>
        </p:nvCxnSpPr>
        <p:spPr>
          <a:xfrm>
            <a:off x="3401527" y="1707502"/>
            <a:ext cx="0" cy="4198776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D43CCD7-3B5D-FFCB-51A9-5C53048F3F22}"/>
              </a:ext>
            </a:extLst>
          </p:cNvPr>
          <p:cNvSpPr txBox="1"/>
          <p:nvPr/>
        </p:nvSpPr>
        <p:spPr>
          <a:xfrm>
            <a:off x="172640" y="3379287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Three Datasets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9C6C12-8823-EFDC-BB6B-0534BF8A7614}"/>
              </a:ext>
            </a:extLst>
          </p:cNvPr>
          <p:cNvSpPr txBox="1"/>
          <p:nvPr/>
        </p:nvSpPr>
        <p:spPr>
          <a:xfrm>
            <a:off x="3956180" y="1592600"/>
            <a:ext cx="7931019" cy="245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N" sz="2000" dirty="0"/>
              <a:t>Hiring Data – Divided into two parts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2000" dirty="0"/>
              <a:t>Hiring before 1</a:t>
            </a:r>
            <a:r>
              <a:rPr lang="en-IN" sz="2000" baseline="30000" dirty="0"/>
              <a:t>st </a:t>
            </a:r>
            <a:r>
              <a:rPr lang="en-IN" sz="2000" dirty="0"/>
              <a:t>Jan 2023 – Kept as a CSV data dump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2000" dirty="0"/>
              <a:t>Hiring after 1</a:t>
            </a:r>
            <a:r>
              <a:rPr lang="en-IN" sz="2000" baseline="30000" dirty="0"/>
              <a:t>st </a:t>
            </a:r>
            <a:r>
              <a:rPr lang="en-IN" sz="2000" dirty="0"/>
              <a:t>Jan 2023 – Kept in a SQL database</a:t>
            </a:r>
          </a:p>
          <a:p>
            <a:pPr lvl="1"/>
            <a:endParaRPr lang="en-IN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000" dirty="0"/>
              <a:t>Store Data – Divided into four files region wise kept in a single folder</a:t>
            </a:r>
          </a:p>
          <a:p>
            <a:endParaRPr lang="en-IN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IN" sz="2000" dirty="0"/>
              <a:t>Employee Data – Saved as a JSON file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IN" sz="2000" baseline="30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EAF0CE-6499-826E-4B12-4F8082E055F0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EB603E-41DE-EE33-CF2D-31050D5094DE}"/>
              </a:ext>
            </a:extLst>
          </p:cNvPr>
          <p:cNvSpPr txBox="1"/>
          <p:nvPr/>
        </p:nvSpPr>
        <p:spPr>
          <a:xfrm>
            <a:off x="4015283" y="4607879"/>
            <a:ext cx="7714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Why?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To explore different type of connections in power BI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Learn how to manage and append similar data coming from different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b="1" dirty="0"/>
              <a:t>This is how real-world data is</a:t>
            </a:r>
          </a:p>
        </p:txBody>
      </p:sp>
    </p:spTree>
    <p:extLst>
      <p:ext uri="{BB962C8B-B14F-4D97-AF65-F5344CB8AC3E}">
        <p14:creationId xmlns:p14="http://schemas.microsoft.com/office/powerpoint/2010/main" val="1081346831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Pie and Donut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Best used when you want to compare parts of a whole.</a:t>
            </a:r>
          </a:p>
        </p:txBody>
      </p:sp>
      <p:pic>
        <p:nvPicPr>
          <p:cNvPr id="6" name="Picture 5" descr="A close-up of a pie chart&#10;&#10;Description automatically generated">
            <a:extLst>
              <a:ext uri="{FF2B5EF4-FFF2-40B4-BE49-F238E27FC236}">
                <a16:creationId xmlns:a16="http://schemas.microsoft.com/office/drawing/2014/main" id="{A2EF43F7-E545-A491-ECA0-363A703FF2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" r="51413"/>
          <a:stretch/>
        </p:blipFill>
        <p:spPr>
          <a:xfrm>
            <a:off x="4021478" y="2184871"/>
            <a:ext cx="3442995" cy="33302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close-up of a pie chart&#10;&#10;Description automatically generated">
            <a:extLst>
              <a:ext uri="{FF2B5EF4-FFF2-40B4-BE49-F238E27FC236}">
                <a16:creationId xmlns:a16="http://schemas.microsoft.com/office/drawing/2014/main" id="{C8006B8F-7AC0-AD4E-88F5-FE24C392AC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6" t="691" r="1710" b="-691"/>
          <a:stretch/>
        </p:blipFill>
        <p:spPr>
          <a:xfrm>
            <a:off x="7951483" y="2184871"/>
            <a:ext cx="3614054" cy="33302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2765438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 shot of a graph&#10;&#10;Description automatically generated">
            <a:extLst>
              <a:ext uri="{FF2B5EF4-FFF2-40B4-BE49-F238E27FC236}">
                <a16:creationId xmlns:a16="http://schemas.microsoft.com/office/drawing/2014/main" id="{8E47991B-D59A-CAFD-F6C8-C7607E75A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731" y="1624324"/>
            <a:ext cx="5260225" cy="43272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Scatterplot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Used to display relationships between two numerical variables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629C789-831D-4E08-ACEB-8E54414C6B67}"/>
              </a:ext>
            </a:extLst>
          </p:cNvPr>
          <p:cNvCxnSpPr/>
          <p:nvPr/>
        </p:nvCxnSpPr>
        <p:spPr>
          <a:xfrm>
            <a:off x="4626745" y="4109884"/>
            <a:ext cx="6237900" cy="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F540A2-FBB2-4C26-BBC2-38F9D073D54C}"/>
              </a:ext>
            </a:extLst>
          </p:cNvPr>
          <p:cNvCxnSpPr>
            <a:cxnSpLocks/>
          </p:cNvCxnSpPr>
          <p:nvPr/>
        </p:nvCxnSpPr>
        <p:spPr>
          <a:xfrm flipH="1" flipV="1">
            <a:off x="7524303" y="1791686"/>
            <a:ext cx="24748" cy="432619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6432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 shot of a graph&#10;&#10;Description automatically generated">
            <a:extLst>
              <a:ext uri="{FF2B5EF4-FFF2-40B4-BE49-F238E27FC236}">
                <a16:creationId xmlns:a16="http://schemas.microsoft.com/office/drawing/2014/main" id="{8E47991B-D59A-CAFD-F6C8-C7607E75A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2"/>
          <a:stretch/>
        </p:blipFill>
        <p:spPr>
          <a:xfrm>
            <a:off x="5617300" y="2047700"/>
            <a:ext cx="5022355" cy="39406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Scatterplot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Used to display relationships between two numerical variables</a:t>
            </a:r>
          </a:p>
        </p:txBody>
      </p:sp>
    </p:spTree>
    <p:extLst>
      <p:ext uri="{BB962C8B-B14F-4D97-AF65-F5344CB8AC3E}">
        <p14:creationId xmlns:p14="http://schemas.microsoft.com/office/powerpoint/2010/main" val="4291062178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Filters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Used to control the data to be displayed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48F237-E2B5-430B-A247-8E665A7A5C0A}"/>
              </a:ext>
            </a:extLst>
          </p:cNvPr>
          <p:cNvSpPr/>
          <p:nvPr/>
        </p:nvSpPr>
        <p:spPr>
          <a:xfrm>
            <a:off x="8153400" y="2959152"/>
            <a:ext cx="3014641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What are region-wise Hiring-cost for the year 2021?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ECE776-3663-4057-A4B9-4F863462AA67}"/>
              </a:ext>
            </a:extLst>
          </p:cNvPr>
          <p:cNvSpPr/>
          <p:nvPr/>
        </p:nvSpPr>
        <p:spPr>
          <a:xfrm>
            <a:off x="8153400" y="4053020"/>
            <a:ext cx="3014641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What are region-wise Hiring-cost for the ‘HR-Executive’ Job Title?</a:t>
            </a:r>
          </a:p>
        </p:txBody>
      </p:sp>
      <p:pic>
        <p:nvPicPr>
          <p:cNvPr id="5" name="Picture 4" descr="A graph of blue bars&#10;&#10;Description automatically generated">
            <a:extLst>
              <a:ext uri="{FF2B5EF4-FFF2-40B4-BE49-F238E27FC236}">
                <a16:creationId xmlns:a16="http://schemas.microsoft.com/office/drawing/2014/main" id="{388C576E-C766-1A2C-C4AB-1E7C95268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374" y="2049430"/>
            <a:ext cx="3281026" cy="36291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3930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Data Visualization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Filters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CEC76D-2899-4492-8048-49C6728A636A}"/>
              </a:ext>
            </a:extLst>
          </p:cNvPr>
          <p:cNvSpPr/>
          <p:nvPr/>
        </p:nvSpPr>
        <p:spPr>
          <a:xfrm>
            <a:off x="4626745" y="1342900"/>
            <a:ext cx="682682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There are three types of filters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B95DB7-34E6-47A9-8AE9-01FAD556B6F5}"/>
              </a:ext>
            </a:extLst>
          </p:cNvPr>
          <p:cNvSpPr/>
          <p:nvPr/>
        </p:nvSpPr>
        <p:spPr>
          <a:xfrm>
            <a:off x="4605972" y="2324053"/>
            <a:ext cx="1958748" cy="635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Visual level filters</a:t>
            </a:r>
            <a:endParaRPr lang="en-IN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48F237-E2B5-430B-A247-8E665A7A5C0A}"/>
              </a:ext>
            </a:extLst>
          </p:cNvPr>
          <p:cNvSpPr/>
          <p:nvPr/>
        </p:nvSpPr>
        <p:spPr>
          <a:xfrm>
            <a:off x="6881191" y="2335468"/>
            <a:ext cx="2372139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Only applies to a particular chart/ visual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ECE776-3663-4057-A4B9-4F863462AA67}"/>
              </a:ext>
            </a:extLst>
          </p:cNvPr>
          <p:cNvSpPr/>
          <p:nvPr/>
        </p:nvSpPr>
        <p:spPr>
          <a:xfrm>
            <a:off x="10108095" y="2463828"/>
            <a:ext cx="1826227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Numerical data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74A99-6393-4EE0-A40F-BCE33A94740C}"/>
              </a:ext>
            </a:extLst>
          </p:cNvPr>
          <p:cNvSpPr/>
          <p:nvPr/>
        </p:nvSpPr>
        <p:spPr>
          <a:xfrm>
            <a:off x="4605972" y="3518765"/>
            <a:ext cx="1958748" cy="635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Page level filters</a:t>
            </a:r>
            <a:endParaRPr lang="en-IN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9AD860-F278-41C9-BDCE-A5FEF8DED395}"/>
              </a:ext>
            </a:extLst>
          </p:cNvPr>
          <p:cNvSpPr/>
          <p:nvPr/>
        </p:nvSpPr>
        <p:spPr>
          <a:xfrm>
            <a:off x="4605972" y="4713477"/>
            <a:ext cx="1958748" cy="6350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Report level filters</a:t>
            </a:r>
            <a:endParaRPr lang="en-IN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C3C8B-4974-45BC-A1CC-CCB81A85C4CC}"/>
              </a:ext>
            </a:extLst>
          </p:cNvPr>
          <p:cNvSpPr/>
          <p:nvPr/>
        </p:nvSpPr>
        <p:spPr>
          <a:xfrm>
            <a:off x="6881191" y="3543927"/>
            <a:ext cx="2372139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Applies to all charts on a page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8BB01F-5E5F-433D-960F-A5F1E682A5A7}"/>
              </a:ext>
            </a:extLst>
          </p:cNvPr>
          <p:cNvSpPr/>
          <p:nvPr/>
        </p:nvSpPr>
        <p:spPr>
          <a:xfrm>
            <a:off x="6881191" y="4735362"/>
            <a:ext cx="2372139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Applies to all charts on all pages of a report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2194ED-534C-4E8A-99E7-5ADDE82D2F3C}"/>
              </a:ext>
            </a:extLst>
          </p:cNvPr>
          <p:cNvSpPr/>
          <p:nvPr/>
        </p:nvSpPr>
        <p:spPr>
          <a:xfrm>
            <a:off x="10108094" y="3659612"/>
            <a:ext cx="1826228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Non-numerical data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7DB82DF-2E38-41EA-8B8A-9F6EE4CBC31D}"/>
              </a:ext>
            </a:extLst>
          </p:cNvPr>
          <p:cNvSpPr/>
          <p:nvPr/>
        </p:nvSpPr>
        <p:spPr>
          <a:xfrm>
            <a:off x="10108095" y="4858472"/>
            <a:ext cx="1826228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Date type data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840E7B9-202F-4CB3-9D0F-1E45CB4C0C64}"/>
              </a:ext>
            </a:extLst>
          </p:cNvPr>
          <p:cNvCxnSpPr>
            <a:cxnSpLocks/>
          </p:cNvCxnSpPr>
          <p:nvPr/>
        </p:nvCxnSpPr>
        <p:spPr>
          <a:xfrm flipH="1" flipV="1">
            <a:off x="9666756" y="1871194"/>
            <a:ext cx="24748" cy="432619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E9D0984-0125-4D6F-B74C-88184D602264}"/>
              </a:ext>
            </a:extLst>
          </p:cNvPr>
          <p:cNvCxnSpPr>
            <a:stCxn id="16" idx="3"/>
            <a:endCxn id="20" idx="1"/>
          </p:cNvCxnSpPr>
          <p:nvPr/>
        </p:nvCxnSpPr>
        <p:spPr>
          <a:xfrm>
            <a:off x="9253330" y="2627856"/>
            <a:ext cx="854765" cy="524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65947E8-4280-4245-BC9E-4CC998D4F46B}"/>
              </a:ext>
            </a:extLst>
          </p:cNvPr>
          <p:cNvCxnSpPr/>
          <p:nvPr/>
        </p:nvCxnSpPr>
        <p:spPr>
          <a:xfrm flipV="1">
            <a:off x="9239373" y="3843105"/>
            <a:ext cx="854765" cy="943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BF13A08-9CA2-4AE7-938E-B8261D46E03A}"/>
              </a:ext>
            </a:extLst>
          </p:cNvPr>
          <p:cNvCxnSpPr/>
          <p:nvPr/>
        </p:nvCxnSpPr>
        <p:spPr>
          <a:xfrm flipV="1">
            <a:off x="9239372" y="5037950"/>
            <a:ext cx="854765" cy="943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5972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20" grpId="0" animBg="1"/>
      <p:bldP spid="11" grpId="0" animBg="1"/>
      <p:bldP spid="12" grpId="0" animBg="1"/>
      <p:bldP spid="13" grpId="0"/>
      <p:bldP spid="14" grpId="0"/>
      <p:bldP spid="18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Section flow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B95DB7-34E6-47A9-8AE9-01FAD556B6F5}"/>
              </a:ext>
            </a:extLst>
          </p:cNvPr>
          <p:cNvSpPr/>
          <p:nvPr/>
        </p:nvSpPr>
        <p:spPr>
          <a:xfrm>
            <a:off x="6245926" y="2071845"/>
            <a:ext cx="2430913" cy="873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Introduction to DAX</a:t>
            </a:r>
            <a:endParaRPr lang="en-IN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74A99-6393-4EE0-A40F-BCE33A94740C}"/>
              </a:ext>
            </a:extLst>
          </p:cNvPr>
          <p:cNvSpPr/>
          <p:nvPr/>
        </p:nvSpPr>
        <p:spPr>
          <a:xfrm>
            <a:off x="6245926" y="3343576"/>
            <a:ext cx="2430923" cy="873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Understanding concepts and key terms</a:t>
            </a:r>
            <a:endParaRPr lang="en-IN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9AD860-F278-41C9-BDCE-A5FEF8DED395}"/>
              </a:ext>
            </a:extLst>
          </p:cNvPr>
          <p:cNvSpPr/>
          <p:nvPr/>
        </p:nvSpPr>
        <p:spPr>
          <a:xfrm>
            <a:off x="6245926" y="4615307"/>
            <a:ext cx="2430919" cy="873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Explore most popular DAX functions</a:t>
            </a:r>
            <a:endParaRPr lang="en-IN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E3DC3B7-E4FA-4BD8-97D0-86C6B4155E41}"/>
              </a:ext>
            </a:extLst>
          </p:cNvPr>
          <p:cNvCxnSpPr>
            <a:stCxn id="17" idx="2"/>
            <a:endCxn id="11" idx="0"/>
          </p:cNvCxnSpPr>
          <p:nvPr/>
        </p:nvCxnSpPr>
        <p:spPr>
          <a:xfrm>
            <a:off x="7461383" y="2945796"/>
            <a:ext cx="5" cy="397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51A8F3C-026E-4731-8AC0-4CC216C3CCDA}"/>
              </a:ext>
            </a:extLst>
          </p:cNvPr>
          <p:cNvCxnSpPr>
            <a:cxnSpLocks/>
            <a:stCxn id="11" idx="2"/>
            <a:endCxn id="12" idx="0"/>
          </p:cNvCxnSpPr>
          <p:nvPr/>
        </p:nvCxnSpPr>
        <p:spPr>
          <a:xfrm flipH="1">
            <a:off x="7461386" y="4217527"/>
            <a:ext cx="2" cy="397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7789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What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B95DB7-34E6-47A9-8AE9-01FAD556B6F5}"/>
              </a:ext>
            </a:extLst>
          </p:cNvPr>
          <p:cNvSpPr/>
          <p:nvPr/>
        </p:nvSpPr>
        <p:spPr>
          <a:xfrm>
            <a:off x="4804341" y="2185950"/>
            <a:ext cx="2430913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new columns</a:t>
            </a:r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20C55-F62B-4C67-B059-DFD847DF035A}"/>
              </a:ext>
            </a:extLst>
          </p:cNvPr>
          <p:cNvSpPr/>
          <p:nvPr/>
        </p:nvSpPr>
        <p:spPr>
          <a:xfrm>
            <a:off x="4626745" y="1342900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Formula language for analysis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0DBB0E-783B-4300-BB5E-239639908C84}"/>
              </a:ext>
            </a:extLst>
          </p:cNvPr>
          <p:cNvSpPr/>
          <p:nvPr/>
        </p:nvSpPr>
        <p:spPr>
          <a:xfrm>
            <a:off x="8153400" y="1342900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Very easy and intuitive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C426E8-7065-42B4-85BD-D9ED65A22E85}"/>
              </a:ext>
            </a:extLst>
          </p:cNvPr>
          <p:cNvSpPr/>
          <p:nvPr/>
        </p:nvSpPr>
        <p:spPr>
          <a:xfrm>
            <a:off x="9273213" y="2185949"/>
            <a:ext cx="2254437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new measures</a:t>
            </a: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353D84B-804F-455C-A9DE-6AEA4EAD52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162591"/>
              </p:ext>
            </p:extLst>
          </p:nvPr>
        </p:nvGraphicFramePr>
        <p:xfrm>
          <a:off x="4250010" y="3028472"/>
          <a:ext cx="2430913" cy="1375064"/>
        </p:xfrm>
        <a:graphic>
          <a:graphicData uri="http://schemas.openxmlformats.org/drawingml/2006/table">
            <a:tbl>
              <a:tblPr/>
              <a:tblGrid>
                <a:gridCol w="909819">
                  <a:extLst>
                    <a:ext uri="{9D8B030D-6E8A-4147-A177-3AD203B41FA5}">
                      <a16:colId xmlns:a16="http://schemas.microsoft.com/office/drawing/2014/main" val="2790232853"/>
                    </a:ext>
                  </a:extLst>
                </a:gridCol>
                <a:gridCol w="1521094">
                  <a:extLst>
                    <a:ext uri="{9D8B030D-6E8A-4147-A177-3AD203B41FA5}">
                      <a16:colId xmlns:a16="http://schemas.microsoft.com/office/drawing/2014/main" val="50411548"/>
                    </a:ext>
                  </a:extLst>
                </a:gridCol>
              </a:tblGrid>
              <a:tr h="2354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hiring_cost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Interviews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09510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550545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862896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73260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652919"/>
                  </a:ext>
                </a:extLst>
              </a:tr>
              <a:tr h="2354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0249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D5D91C7-DE41-45AB-A67B-335EC70720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543169"/>
              </p:ext>
            </p:extLst>
          </p:nvPr>
        </p:nvGraphicFramePr>
        <p:xfrm>
          <a:off x="6710739" y="3024626"/>
          <a:ext cx="1442659" cy="1375062"/>
        </p:xfrm>
        <a:graphic>
          <a:graphicData uri="http://schemas.openxmlformats.org/drawingml/2006/table">
            <a:tbl>
              <a:tblPr/>
              <a:tblGrid>
                <a:gridCol w="1442659">
                  <a:extLst>
                    <a:ext uri="{9D8B030D-6E8A-4147-A177-3AD203B41FA5}">
                      <a16:colId xmlns:a16="http://schemas.microsoft.com/office/drawing/2014/main" val="1993222025"/>
                    </a:ext>
                  </a:extLst>
                </a:gridCol>
              </a:tblGrid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 hiring cost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7543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600995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036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374385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526924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682953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E8C8E005-58B3-4DF9-881F-8ED44C450BD1}"/>
              </a:ext>
            </a:extLst>
          </p:cNvPr>
          <p:cNvSpPr/>
          <p:nvPr/>
        </p:nvSpPr>
        <p:spPr>
          <a:xfrm>
            <a:off x="6019797" y="4656257"/>
            <a:ext cx="2133601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New calculated column = </a:t>
            </a:r>
            <a:r>
              <a:rPr lang="en-IN" sz="1400" dirty="0">
                <a:solidFill>
                  <a:srgbClr val="000000"/>
                </a:solidFill>
                <a:latin typeface="Calibri" panose="020F0502020204030204" pitchFamily="34" charset="0"/>
              </a:rPr>
              <a:t>hiring_cost</a:t>
            </a:r>
            <a:r>
              <a:rPr lang="en-US" sz="1400" dirty="0"/>
              <a:t> / </a:t>
            </a:r>
            <a:r>
              <a:rPr lang="en-IN" sz="1400" dirty="0">
                <a:solidFill>
                  <a:srgbClr val="000000"/>
                </a:solidFill>
                <a:latin typeface="Calibri" panose="020F0502020204030204" pitchFamily="34" charset="0"/>
              </a:rPr>
              <a:t>Interviews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9E1D37-0E07-47EE-A0B4-48A18DB18703}"/>
              </a:ext>
            </a:extLst>
          </p:cNvPr>
          <p:cNvSpPr/>
          <p:nvPr/>
        </p:nvSpPr>
        <p:spPr>
          <a:xfrm>
            <a:off x="4240036" y="5462802"/>
            <a:ext cx="3627540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This could have been done using Power Query as well. Why use DAX?</a:t>
            </a:r>
          </a:p>
        </p:txBody>
      </p:sp>
    </p:spTree>
    <p:extLst>
      <p:ext uri="{BB962C8B-B14F-4D97-AF65-F5344CB8AC3E}">
        <p14:creationId xmlns:p14="http://schemas.microsoft.com/office/powerpoint/2010/main" val="13987598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8" grpId="0" animBg="1"/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What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B95DB7-34E6-47A9-8AE9-01FAD556B6F5}"/>
              </a:ext>
            </a:extLst>
          </p:cNvPr>
          <p:cNvSpPr/>
          <p:nvPr/>
        </p:nvSpPr>
        <p:spPr>
          <a:xfrm>
            <a:off x="4804341" y="2185950"/>
            <a:ext cx="2430913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new columns</a:t>
            </a:r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20C55-F62B-4C67-B059-DFD847DF035A}"/>
              </a:ext>
            </a:extLst>
          </p:cNvPr>
          <p:cNvSpPr/>
          <p:nvPr/>
        </p:nvSpPr>
        <p:spPr>
          <a:xfrm>
            <a:off x="4626745" y="1342900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Formula language for analysis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0DBB0E-783B-4300-BB5E-239639908C84}"/>
              </a:ext>
            </a:extLst>
          </p:cNvPr>
          <p:cNvSpPr/>
          <p:nvPr/>
        </p:nvSpPr>
        <p:spPr>
          <a:xfrm>
            <a:off x="8153400" y="1342900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Very easy and intuitive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C426E8-7065-42B4-85BD-D9ED65A22E85}"/>
              </a:ext>
            </a:extLst>
          </p:cNvPr>
          <p:cNvSpPr/>
          <p:nvPr/>
        </p:nvSpPr>
        <p:spPr>
          <a:xfrm>
            <a:off x="9402423" y="2185949"/>
            <a:ext cx="2224618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new measures</a:t>
            </a:r>
            <a:endParaRPr lang="en-IN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9E1D37-0E07-47EE-A0B4-48A18DB18703}"/>
              </a:ext>
            </a:extLst>
          </p:cNvPr>
          <p:cNvSpPr/>
          <p:nvPr/>
        </p:nvSpPr>
        <p:spPr>
          <a:xfrm>
            <a:off x="4354631" y="3053562"/>
            <a:ext cx="3627540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This could have been done using Power Query as well. Why use DAX?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8139478-8EA6-4137-9831-62522700DF3C}"/>
              </a:ext>
            </a:extLst>
          </p:cNvPr>
          <p:cNvSpPr/>
          <p:nvPr/>
        </p:nvSpPr>
        <p:spPr>
          <a:xfrm>
            <a:off x="4354631" y="3819326"/>
            <a:ext cx="3627540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If the calculation you want to do is simple, use any.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5AD041-498B-4EDA-8C9D-CC9BAFE71AF9}"/>
              </a:ext>
            </a:extLst>
          </p:cNvPr>
          <p:cNvSpPr/>
          <p:nvPr/>
        </p:nvSpPr>
        <p:spPr>
          <a:xfrm>
            <a:off x="3737119" y="4658790"/>
            <a:ext cx="2256173" cy="10772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Benefits of Power Query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1600" dirty="0"/>
              <a:t>Data is always fresh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1600" dirty="0"/>
              <a:t>Power Query GUI is easy to use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2B37C9-280B-476E-9A9D-91B5334956D3}"/>
              </a:ext>
            </a:extLst>
          </p:cNvPr>
          <p:cNvSpPr/>
          <p:nvPr/>
        </p:nvSpPr>
        <p:spPr>
          <a:xfrm>
            <a:off x="6288164" y="4655692"/>
            <a:ext cx="2256173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Benefits of DAX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1600" dirty="0"/>
              <a:t>Better performance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1600" dirty="0"/>
              <a:t>Able to do complex calculations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1600" dirty="0"/>
              <a:t>Excel-like functions and formulas</a:t>
            </a:r>
          </a:p>
        </p:txBody>
      </p:sp>
    </p:spTree>
    <p:extLst>
      <p:ext uri="{BB962C8B-B14F-4D97-AF65-F5344CB8AC3E}">
        <p14:creationId xmlns:p14="http://schemas.microsoft.com/office/powerpoint/2010/main" val="27051908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What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B95DB7-34E6-47A9-8AE9-01FAD556B6F5}"/>
              </a:ext>
            </a:extLst>
          </p:cNvPr>
          <p:cNvSpPr/>
          <p:nvPr/>
        </p:nvSpPr>
        <p:spPr>
          <a:xfrm>
            <a:off x="3990419" y="2250561"/>
            <a:ext cx="2430913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new columns</a:t>
            </a:r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20C55-F62B-4C67-B059-DFD847DF035A}"/>
              </a:ext>
            </a:extLst>
          </p:cNvPr>
          <p:cNvSpPr/>
          <p:nvPr/>
        </p:nvSpPr>
        <p:spPr>
          <a:xfrm>
            <a:off x="4626745" y="1342900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Formula language for analysis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0DBB0E-783B-4300-BB5E-239639908C84}"/>
              </a:ext>
            </a:extLst>
          </p:cNvPr>
          <p:cNvSpPr/>
          <p:nvPr/>
        </p:nvSpPr>
        <p:spPr>
          <a:xfrm>
            <a:off x="8153400" y="1342900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Very easy and intuitive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C426E8-7065-42B4-85BD-D9ED65A22E85}"/>
              </a:ext>
            </a:extLst>
          </p:cNvPr>
          <p:cNvSpPr/>
          <p:nvPr/>
        </p:nvSpPr>
        <p:spPr>
          <a:xfrm>
            <a:off x="8287137" y="2185949"/>
            <a:ext cx="2430913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new measures</a:t>
            </a:r>
            <a:endParaRPr lang="en-IN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FDCBEB-CB0C-4B66-8293-728BA4D6ECC7}"/>
              </a:ext>
            </a:extLst>
          </p:cNvPr>
          <p:cNvSpPr/>
          <p:nvPr/>
        </p:nvSpPr>
        <p:spPr>
          <a:xfrm>
            <a:off x="7815468" y="2959152"/>
            <a:ext cx="3374250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Aggregate numerical values</a:t>
            </a:r>
          </a:p>
          <a:p>
            <a:pPr algn="ctr"/>
            <a:r>
              <a:rPr lang="en-US" sz="1600" dirty="0"/>
              <a:t>Sum(Hiring cost), Average(CTC)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9EAE4F-5EF8-4CDE-B6B2-986304E87832}"/>
              </a:ext>
            </a:extLst>
          </p:cNvPr>
          <p:cNvSpPr/>
          <p:nvPr/>
        </p:nvSpPr>
        <p:spPr>
          <a:xfrm>
            <a:off x="6774377" y="3799637"/>
            <a:ext cx="1842848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Implicit measures</a:t>
            </a:r>
          </a:p>
          <a:p>
            <a:pPr algn="ctr"/>
            <a:r>
              <a:rPr lang="en-US" sz="1600" dirty="0"/>
              <a:t>Automatically created by Power Bi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BCE6CD-EC60-4E11-BE8D-F38B92C5F723}"/>
              </a:ext>
            </a:extLst>
          </p:cNvPr>
          <p:cNvSpPr/>
          <p:nvPr/>
        </p:nvSpPr>
        <p:spPr>
          <a:xfrm>
            <a:off x="8975037" y="3799637"/>
            <a:ext cx="2862468" cy="23083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Explicit measures</a:t>
            </a:r>
          </a:p>
          <a:p>
            <a:pPr algn="ctr"/>
            <a:r>
              <a:rPr lang="en-US" sz="1600" dirty="0"/>
              <a:t>Created using DAX</a:t>
            </a:r>
          </a:p>
          <a:p>
            <a:pPr algn="ctr"/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Can be used across different visuals and reports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Apply complex logic and conditions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 them in the creation of other measures</a:t>
            </a:r>
          </a:p>
        </p:txBody>
      </p:sp>
    </p:spTree>
    <p:extLst>
      <p:ext uri="{BB962C8B-B14F-4D97-AF65-F5344CB8AC3E}">
        <p14:creationId xmlns:p14="http://schemas.microsoft.com/office/powerpoint/2010/main" val="29020332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59607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Syntax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20C55-F62B-4C67-B059-DFD847DF035A}"/>
              </a:ext>
            </a:extLst>
          </p:cNvPr>
          <p:cNvSpPr/>
          <p:nvPr/>
        </p:nvSpPr>
        <p:spPr>
          <a:xfrm>
            <a:off x="5922811" y="1531907"/>
            <a:ext cx="337425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Name = Calculation formula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98615D8-1ED2-EEB2-5FDF-96CFB9B679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745446"/>
              </p:ext>
            </p:extLst>
          </p:nvPr>
        </p:nvGraphicFramePr>
        <p:xfrm>
          <a:off x="5608415" y="2399791"/>
          <a:ext cx="2430913" cy="1375064"/>
        </p:xfrm>
        <a:graphic>
          <a:graphicData uri="http://schemas.openxmlformats.org/drawingml/2006/table">
            <a:tbl>
              <a:tblPr/>
              <a:tblGrid>
                <a:gridCol w="909819">
                  <a:extLst>
                    <a:ext uri="{9D8B030D-6E8A-4147-A177-3AD203B41FA5}">
                      <a16:colId xmlns:a16="http://schemas.microsoft.com/office/drawing/2014/main" val="2790232853"/>
                    </a:ext>
                  </a:extLst>
                </a:gridCol>
                <a:gridCol w="1521094">
                  <a:extLst>
                    <a:ext uri="{9D8B030D-6E8A-4147-A177-3AD203B41FA5}">
                      <a16:colId xmlns:a16="http://schemas.microsoft.com/office/drawing/2014/main" val="50411548"/>
                    </a:ext>
                  </a:extLst>
                </a:gridCol>
              </a:tblGrid>
              <a:tr h="2354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hiring_cost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Interviews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09510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550545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862896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73260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652919"/>
                  </a:ext>
                </a:extLst>
              </a:tr>
              <a:tr h="2354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0249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E88E50-8DF3-AB65-D962-E52032F61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781850"/>
              </p:ext>
            </p:extLst>
          </p:nvPr>
        </p:nvGraphicFramePr>
        <p:xfrm>
          <a:off x="8069144" y="2395945"/>
          <a:ext cx="1442659" cy="1375062"/>
        </p:xfrm>
        <a:graphic>
          <a:graphicData uri="http://schemas.openxmlformats.org/drawingml/2006/table">
            <a:tbl>
              <a:tblPr/>
              <a:tblGrid>
                <a:gridCol w="1442659">
                  <a:extLst>
                    <a:ext uri="{9D8B030D-6E8A-4147-A177-3AD203B41FA5}">
                      <a16:colId xmlns:a16="http://schemas.microsoft.com/office/drawing/2014/main" val="1993222025"/>
                    </a:ext>
                  </a:extLst>
                </a:gridCol>
              </a:tblGrid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 hiring cost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7543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600995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036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374385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526924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68295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F0149B5-A931-0614-EDFB-848A6C67A523}"/>
              </a:ext>
            </a:extLst>
          </p:cNvPr>
          <p:cNvSpPr/>
          <p:nvPr/>
        </p:nvSpPr>
        <p:spPr>
          <a:xfrm>
            <a:off x="5659574" y="4104824"/>
            <a:ext cx="3900724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Average hiring cost= </a:t>
            </a:r>
            <a:r>
              <a:rPr lang="en-IN" sz="1600" dirty="0">
                <a:solidFill>
                  <a:srgbClr val="000000"/>
                </a:solidFill>
                <a:latin typeface="Calibri" panose="020F0502020204030204" pitchFamily="34" charset="0"/>
              </a:rPr>
              <a:t>hiring_cost</a:t>
            </a:r>
            <a:r>
              <a:rPr lang="en-US" sz="1600" dirty="0"/>
              <a:t> / </a:t>
            </a:r>
            <a:r>
              <a:rPr lang="en-IN" sz="1600" dirty="0">
                <a:solidFill>
                  <a:srgbClr val="000000"/>
                </a:solidFill>
                <a:latin typeface="Calibri" panose="020F0502020204030204" pitchFamily="34" charset="0"/>
              </a:rPr>
              <a:t>Interviews</a:t>
            </a:r>
            <a:endParaRPr lang="en-US" sz="12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DFA70B-20B9-C6A8-97AB-2BBC43030C84}"/>
              </a:ext>
            </a:extLst>
          </p:cNvPr>
          <p:cNvSpPr/>
          <p:nvPr/>
        </p:nvSpPr>
        <p:spPr>
          <a:xfrm>
            <a:off x="5659573" y="4789828"/>
            <a:ext cx="4361499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IN" sz="1600" dirty="0" err="1"/>
              <a:t>TotalHiringCost</a:t>
            </a:r>
            <a:r>
              <a:rPr lang="en-IN" sz="1600" dirty="0"/>
              <a:t> = Sum(Hiring Data[hiring_cost])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609659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195E3D3-1F99-895A-AD78-A423760DB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9" y="13637"/>
            <a:ext cx="9276401" cy="1325563"/>
          </a:xfrm>
        </p:spPr>
        <p:txBody>
          <a:bodyPr/>
          <a:lstStyle/>
          <a:p>
            <a:r>
              <a:rPr lang="en-US" dirty="0"/>
              <a:t>The Process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0F5738-0C3B-424B-DAFC-F805DF97FF8C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AA6DBC-77BF-EDF3-FD93-C5283B61C27A}"/>
              </a:ext>
            </a:extLst>
          </p:cNvPr>
          <p:cNvSpPr/>
          <p:nvPr/>
        </p:nvSpPr>
        <p:spPr>
          <a:xfrm>
            <a:off x="4134797" y="2547332"/>
            <a:ext cx="531845" cy="346158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CCA27C-2C7B-0731-9624-0D3B1B8F1C57}"/>
              </a:ext>
            </a:extLst>
          </p:cNvPr>
          <p:cNvSpPr/>
          <p:nvPr/>
        </p:nvSpPr>
        <p:spPr>
          <a:xfrm>
            <a:off x="5568637" y="2584656"/>
            <a:ext cx="531845" cy="346158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475A3312-D9DC-D77A-1BEC-C35CF8C62842}"/>
              </a:ext>
            </a:extLst>
          </p:cNvPr>
          <p:cNvSpPr/>
          <p:nvPr/>
        </p:nvSpPr>
        <p:spPr>
          <a:xfrm>
            <a:off x="4264088" y="2743267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EE47A81-2B85-C17E-6A8D-FE504DB4F8CE}"/>
              </a:ext>
            </a:extLst>
          </p:cNvPr>
          <p:cNvSpPr/>
          <p:nvPr/>
        </p:nvSpPr>
        <p:spPr>
          <a:xfrm>
            <a:off x="4260976" y="4180034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B2D9C241-4152-6369-7428-2280A637CB99}"/>
              </a:ext>
            </a:extLst>
          </p:cNvPr>
          <p:cNvSpPr/>
          <p:nvPr/>
        </p:nvSpPr>
        <p:spPr>
          <a:xfrm>
            <a:off x="4257867" y="5517580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0950A227-F0B7-F366-A8AF-BB956CBEA1CF}"/>
              </a:ext>
            </a:extLst>
          </p:cNvPr>
          <p:cNvSpPr/>
          <p:nvPr/>
        </p:nvSpPr>
        <p:spPr>
          <a:xfrm>
            <a:off x="5716550" y="5511355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56356A67-F1D7-9FCC-8DDF-7194F19C9E6D}"/>
              </a:ext>
            </a:extLst>
          </p:cNvPr>
          <p:cNvSpPr/>
          <p:nvPr/>
        </p:nvSpPr>
        <p:spPr>
          <a:xfrm>
            <a:off x="5691667" y="4189514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334B760B-6096-5CD7-1E92-7E534D56F456}"/>
              </a:ext>
            </a:extLst>
          </p:cNvPr>
          <p:cNvSpPr/>
          <p:nvPr/>
        </p:nvSpPr>
        <p:spPr>
          <a:xfrm>
            <a:off x="5694771" y="2755714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BB7BDF5-B001-5949-D339-A57601759628}"/>
              </a:ext>
            </a:extLst>
          </p:cNvPr>
          <p:cNvCxnSpPr/>
          <p:nvPr/>
        </p:nvCxnSpPr>
        <p:spPr>
          <a:xfrm>
            <a:off x="4559561" y="2895673"/>
            <a:ext cx="113521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6E80617-EA17-EA53-CA50-733877295DE6}"/>
              </a:ext>
            </a:extLst>
          </p:cNvPr>
          <p:cNvCxnSpPr/>
          <p:nvPr/>
        </p:nvCxnSpPr>
        <p:spPr>
          <a:xfrm>
            <a:off x="4556449" y="4329473"/>
            <a:ext cx="113521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12C3A1D-8842-D8FB-69D2-075AA0480505}"/>
              </a:ext>
            </a:extLst>
          </p:cNvPr>
          <p:cNvCxnSpPr/>
          <p:nvPr/>
        </p:nvCxnSpPr>
        <p:spPr>
          <a:xfrm>
            <a:off x="4575111" y="5651314"/>
            <a:ext cx="113521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85BFB252-574C-9896-68A3-1A26FC6C82E6}"/>
              </a:ext>
            </a:extLst>
          </p:cNvPr>
          <p:cNvSpPr/>
          <p:nvPr/>
        </p:nvSpPr>
        <p:spPr>
          <a:xfrm>
            <a:off x="7663541" y="4201954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3F2C016C-85EE-9AB2-5606-8AEF601D6309}"/>
              </a:ext>
            </a:extLst>
          </p:cNvPr>
          <p:cNvSpPr/>
          <p:nvPr/>
        </p:nvSpPr>
        <p:spPr>
          <a:xfrm>
            <a:off x="9299507" y="4214393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6F38151F-2738-D2A7-C7CB-EF85175500B5}"/>
              </a:ext>
            </a:extLst>
          </p:cNvPr>
          <p:cNvSpPr/>
          <p:nvPr/>
        </p:nvSpPr>
        <p:spPr>
          <a:xfrm>
            <a:off x="10888822" y="4189508"/>
            <a:ext cx="267480" cy="279918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BFCD08A-F83F-93D2-3336-A2DC2440738D}"/>
              </a:ext>
            </a:extLst>
          </p:cNvPr>
          <p:cNvCxnSpPr>
            <a:cxnSpLocks/>
            <a:stCxn id="22" idx="6"/>
            <a:endCxn id="23" idx="2"/>
          </p:cNvCxnSpPr>
          <p:nvPr/>
        </p:nvCxnSpPr>
        <p:spPr>
          <a:xfrm>
            <a:off x="7931021" y="4341913"/>
            <a:ext cx="1368486" cy="124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675E4E8-34AC-A723-76AB-CF1921154E39}"/>
              </a:ext>
            </a:extLst>
          </p:cNvPr>
          <p:cNvCxnSpPr>
            <a:cxnSpLocks/>
          </p:cNvCxnSpPr>
          <p:nvPr/>
        </p:nvCxnSpPr>
        <p:spPr>
          <a:xfrm>
            <a:off x="9520340" y="4326366"/>
            <a:ext cx="1368486" cy="124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8D95552-5447-7D77-64C2-006059A79E1C}"/>
              </a:ext>
            </a:extLst>
          </p:cNvPr>
          <p:cNvCxnSpPr>
            <a:cxnSpLocks/>
          </p:cNvCxnSpPr>
          <p:nvPr/>
        </p:nvCxnSpPr>
        <p:spPr>
          <a:xfrm flipV="1">
            <a:off x="5984030" y="4340398"/>
            <a:ext cx="1660846" cy="310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319D033-AE6B-D39A-B903-A90A5B30E292}"/>
              </a:ext>
            </a:extLst>
          </p:cNvPr>
          <p:cNvCxnSpPr>
            <a:cxnSpLocks/>
          </p:cNvCxnSpPr>
          <p:nvPr/>
        </p:nvCxnSpPr>
        <p:spPr>
          <a:xfrm flipV="1">
            <a:off x="5990259" y="4415043"/>
            <a:ext cx="1620402" cy="121760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1D0C5F6-E0AC-4F3F-8D58-FE385BD63FA7}"/>
              </a:ext>
            </a:extLst>
          </p:cNvPr>
          <p:cNvCxnSpPr>
            <a:cxnSpLocks/>
          </p:cNvCxnSpPr>
          <p:nvPr/>
        </p:nvCxnSpPr>
        <p:spPr>
          <a:xfrm>
            <a:off x="5968481" y="2998301"/>
            <a:ext cx="1642180" cy="127055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E70023F-EA82-81B9-76ED-52BF2822F67E}"/>
              </a:ext>
            </a:extLst>
          </p:cNvPr>
          <p:cNvCxnSpPr>
            <a:cxnSpLocks/>
          </p:cNvCxnSpPr>
          <p:nvPr/>
        </p:nvCxnSpPr>
        <p:spPr>
          <a:xfrm>
            <a:off x="2581471" y="2883226"/>
            <a:ext cx="1660839" cy="622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F3967F5-EAA4-09A1-CACA-A6FDFCDCE6B7}"/>
              </a:ext>
            </a:extLst>
          </p:cNvPr>
          <p:cNvCxnSpPr>
            <a:cxnSpLocks/>
          </p:cNvCxnSpPr>
          <p:nvPr/>
        </p:nvCxnSpPr>
        <p:spPr>
          <a:xfrm flipV="1">
            <a:off x="2313991" y="2883226"/>
            <a:ext cx="1928320" cy="3538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034228-47A4-2D81-09BC-3C9F4FA152CA}"/>
              </a:ext>
            </a:extLst>
          </p:cNvPr>
          <p:cNvCxnSpPr>
            <a:cxnSpLocks/>
          </p:cNvCxnSpPr>
          <p:nvPr/>
        </p:nvCxnSpPr>
        <p:spPr>
          <a:xfrm>
            <a:off x="2444621" y="4320146"/>
            <a:ext cx="183812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918E0FE-5DDF-9487-4D1A-E53085022B33}"/>
              </a:ext>
            </a:extLst>
          </p:cNvPr>
          <p:cNvCxnSpPr>
            <a:cxnSpLocks/>
          </p:cNvCxnSpPr>
          <p:nvPr/>
        </p:nvCxnSpPr>
        <p:spPr>
          <a:xfrm>
            <a:off x="2131361" y="5663763"/>
            <a:ext cx="214913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D4B417A-7D82-8201-EA3F-FC33CB38CD99}"/>
              </a:ext>
            </a:extLst>
          </p:cNvPr>
          <p:cNvSpPr txBox="1"/>
          <p:nvPr/>
        </p:nvSpPr>
        <p:spPr>
          <a:xfrm>
            <a:off x="3762939" y="1446245"/>
            <a:ext cx="1770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Merging &amp; transformation in </a:t>
            </a:r>
            <a:r>
              <a:rPr lang="en-IN" b="1" dirty="0"/>
              <a:t>Power Query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8ED132E-8EBB-C969-3D55-315CFE693C79}"/>
              </a:ext>
            </a:extLst>
          </p:cNvPr>
          <p:cNvSpPr txBox="1"/>
          <p:nvPr/>
        </p:nvSpPr>
        <p:spPr>
          <a:xfrm>
            <a:off x="5439748" y="1464906"/>
            <a:ext cx="2295330" cy="92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Define relationships between data tables in </a:t>
            </a:r>
            <a:r>
              <a:rPr lang="en-IN" b="1" dirty="0"/>
              <a:t>Model View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6F5FBF-AE0B-85CD-AB1D-1A44076328EA}"/>
              </a:ext>
            </a:extLst>
          </p:cNvPr>
          <p:cNvSpPr txBox="1"/>
          <p:nvPr/>
        </p:nvSpPr>
        <p:spPr>
          <a:xfrm>
            <a:off x="8864079" y="3166185"/>
            <a:ext cx="1368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Advanced calculations &amp; </a:t>
            </a:r>
            <a:r>
              <a:rPr lang="en-IN" b="1" dirty="0"/>
              <a:t>DAX</a:t>
            </a:r>
            <a:endParaRPr lang="en-IN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9A08661-6282-40B0-06DA-5B960AF4F75C}"/>
              </a:ext>
            </a:extLst>
          </p:cNvPr>
          <p:cNvSpPr txBox="1"/>
          <p:nvPr/>
        </p:nvSpPr>
        <p:spPr>
          <a:xfrm>
            <a:off x="10440950" y="4534676"/>
            <a:ext cx="1462499" cy="948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Advanced visualizations &amp; </a:t>
            </a:r>
            <a:r>
              <a:rPr lang="en-IN" b="1" dirty="0"/>
              <a:t>Report</a:t>
            </a:r>
            <a:endParaRPr lang="en-IN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C378AD8-4BD3-A0EA-3F07-2E4090975D93}"/>
              </a:ext>
            </a:extLst>
          </p:cNvPr>
          <p:cNvSpPr txBox="1"/>
          <p:nvPr/>
        </p:nvSpPr>
        <p:spPr>
          <a:xfrm>
            <a:off x="7480755" y="4637811"/>
            <a:ext cx="1458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Basic </a:t>
            </a:r>
            <a:r>
              <a:rPr lang="en-IN" b="1" dirty="0"/>
              <a:t>visualizations</a:t>
            </a:r>
            <a:endParaRPr lang="en-IN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1D28BFC-51E6-F1FD-6E97-E67E429F0843}"/>
              </a:ext>
            </a:extLst>
          </p:cNvPr>
          <p:cNvSpPr txBox="1"/>
          <p:nvPr/>
        </p:nvSpPr>
        <p:spPr>
          <a:xfrm flipH="1">
            <a:off x="746452" y="5141167"/>
            <a:ext cx="1838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/>
              <a:t>Employee Data</a:t>
            </a:r>
          </a:p>
          <a:p>
            <a:pPr algn="ctr"/>
            <a:r>
              <a:rPr lang="en-IN" sz="2000"/>
              <a:t>JSON</a:t>
            </a:r>
            <a:endParaRPr lang="en-IN" sz="20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29FD7C1-EC95-9E1B-6084-EDE26E998E1B}"/>
              </a:ext>
            </a:extLst>
          </p:cNvPr>
          <p:cNvSpPr txBox="1"/>
          <p:nvPr/>
        </p:nvSpPr>
        <p:spPr>
          <a:xfrm flipH="1">
            <a:off x="272245" y="3809208"/>
            <a:ext cx="2334095" cy="706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/>
              <a:t>Store Data</a:t>
            </a:r>
          </a:p>
          <a:p>
            <a:pPr algn="ctr"/>
            <a:r>
              <a:rPr lang="en-IN" sz="2000" dirty="0"/>
              <a:t>CSV files in a folder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4B0FA5-1F68-0DBC-F655-821D57CF23E5}"/>
              </a:ext>
            </a:extLst>
          </p:cNvPr>
          <p:cNvSpPr txBox="1"/>
          <p:nvPr/>
        </p:nvSpPr>
        <p:spPr>
          <a:xfrm flipH="1">
            <a:off x="782309" y="2397969"/>
            <a:ext cx="2016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/>
              <a:t>Hiring Data</a:t>
            </a:r>
          </a:p>
          <a:p>
            <a:pPr algn="ctr"/>
            <a:r>
              <a:rPr lang="en-IN" sz="2000" dirty="0"/>
              <a:t>SQL based DB</a:t>
            </a:r>
          </a:p>
          <a:p>
            <a:pPr algn="ctr"/>
            <a:r>
              <a:rPr lang="en-IN" sz="2000" dirty="0"/>
              <a:t>A CSV File 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A72E4CC3-34A7-B385-396F-FD8A2F47098D}"/>
              </a:ext>
            </a:extLst>
          </p:cNvPr>
          <p:cNvCxnSpPr>
            <a:cxnSpLocks/>
          </p:cNvCxnSpPr>
          <p:nvPr/>
        </p:nvCxnSpPr>
        <p:spPr>
          <a:xfrm>
            <a:off x="5825407" y="3044886"/>
            <a:ext cx="0" cy="1135148"/>
          </a:xfrm>
          <a:prstGeom prst="straightConnector1">
            <a:avLst/>
          </a:prstGeom>
          <a:ln w="19050"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9C3CC0F-5DA9-2DC3-4B4F-6C2F76298A0F}"/>
              </a:ext>
            </a:extLst>
          </p:cNvPr>
          <p:cNvCxnSpPr>
            <a:cxnSpLocks/>
          </p:cNvCxnSpPr>
          <p:nvPr/>
        </p:nvCxnSpPr>
        <p:spPr>
          <a:xfrm>
            <a:off x="5834559" y="4487941"/>
            <a:ext cx="0" cy="995018"/>
          </a:xfrm>
          <a:prstGeom prst="straightConnector1">
            <a:avLst/>
          </a:prstGeom>
          <a:ln w="19050"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150544"/>
      </p:ext>
    </p:extLst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Row context vs Filter context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20C55-F62B-4C67-B059-DFD847DF035A}"/>
              </a:ext>
            </a:extLst>
          </p:cNvPr>
          <p:cNvSpPr/>
          <p:nvPr/>
        </p:nvSpPr>
        <p:spPr>
          <a:xfrm>
            <a:off x="4154406" y="1556731"/>
            <a:ext cx="263280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Row context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EDA266C-FD48-4879-ACBA-093B02627338}"/>
              </a:ext>
            </a:extLst>
          </p:cNvPr>
          <p:cNvCxnSpPr>
            <a:cxnSpLocks/>
          </p:cNvCxnSpPr>
          <p:nvPr/>
        </p:nvCxnSpPr>
        <p:spPr>
          <a:xfrm flipH="1" flipV="1">
            <a:off x="7609936" y="1741397"/>
            <a:ext cx="24748" cy="432619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CB8E9F1-BFEE-4736-B4AA-3E48401A256A}"/>
              </a:ext>
            </a:extLst>
          </p:cNvPr>
          <p:cNvSpPr/>
          <p:nvPr/>
        </p:nvSpPr>
        <p:spPr>
          <a:xfrm>
            <a:off x="8457412" y="1556731"/>
            <a:ext cx="263280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Filter context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84F33C-1963-478B-AD9A-8DBB049AC76A}"/>
              </a:ext>
            </a:extLst>
          </p:cNvPr>
          <p:cNvSpPr/>
          <p:nvPr/>
        </p:nvSpPr>
        <p:spPr>
          <a:xfrm>
            <a:off x="4415069" y="2162887"/>
            <a:ext cx="229084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While creating calculated columns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D950E6-84BE-438F-ABB0-D087B1B70EB5}"/>
              </a:ext>
            </a:extLst>
          </p:cNvPr>
          <p:cNvSpPr/>
          <p:nvPr/>
        </p:nvSpPr>
        <p:spPr>
          <a:xfrm>
            <a:off x="4415068" y="2805895"/>
            <a:ext cx="2372139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Row-wise evaluated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2BF4210-BD57-4AD7-8452-EA4E12E452AA}"/>
              </a:ext>
            </a:extLst>
          </p:cNvPr>
          <p:cNvGraphicFramePr>
            <a:graphicFrameLocks noGrp="1"/>
          </p:cNvGraphicFramePr>
          <p:nvPr/>
        </p:nvGraphicFramePr>
        <p:xfrm>
          <a:off x="3747721" y="3461540"/>
          <a:ext cx="2100520" cy="1375064"/>
        </p:xfrm>
        <a:graphic>
          <a:graphicData uri="http://schemas.openxmlformats.org/drawingml/2006/table">
            <a:tbl>
              <a:tblPr/>
              <a:tblGrid>
                <a:gridCol w="865437">
                  <a:extLst>
                    <a:ext uri="{9D8B030D-6E8A-4147-A177-3AD203B41FA5}">
                      <a16:colId xmlns:a16="http://schemas.microsoft.com/office/drawing/2014/main" val="2790232853"/>
                    </a:ext>
                  </a:extLst>
                </a:gridCol>
                <a:gridCol w="1235083">
                  <a:extLst>
                    <a:ext uri="{9D8B030D-6E8A-4147-A177-3AD203B41FA5}">
                      <a16:colId xmlns:a16="http://schemas.microsoft.com/office/drawing/2014/main" val="50411548"/>
                    </a:ext>
                  </a:extLst>
                </a:gridCol>
              </a:tblGrid>
              <a:tr h="2354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Hiring_cost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Interviews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209510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550545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862896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73260"/>
                  </a:ext>
                </a:extLst>
              </a:tr>
              <a:tr h="22603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652919"/>
                  </a:ext>
                </a:extLst>
              </a:tr>
              <a:tr h="2354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60249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6EC7347-6ACD-4333-B680-3809E0525F8F}"/>
              </a:ext>
            </a:extLst>
          </p:cNvPr>
          <p:cNvGraphicFramePr>
            <a:graphicFrameLocks noGrp="1"/>
          </p:cNvGraphicFramePr>
          <p:nvPr/>
        </p:nvGraphicFramePr>
        <p:xfrm>
          <a:off x="5896947" y="3457694"/>
          <a:ext cx="1468339" cy="1375062"/>
        </p:xfrm>
        <a:graphic>
          <a:graphicData uri="http://schemas.openxmlformats.org/drawingml/2006/table">
            <a:tbl>
              <a:tblPr/>
              <a:tblGrid>
                <a:gridCol w="1468339">
                  <a:extLst>
                    <a:ext uri="{9D8B030D-6E8A-4147-A177-3AD203B41FA5}">
                      <a16:colId xmlns:a16="http://schemas.microsoft.com/office/drawing/2014/main" val="1993222025"/>
                    </a:ext>
                  </a:extLst>
                </a:gridCol>
              </a:tblGrid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 Hiring cost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7543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600995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036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374385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526924"/>
                  </a:ext>
                </a:extLst>
              </a:tr>
              <a:tr h="2291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682953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23BECD87-EBD1-4131-8143-A112F924ED9E}"/>
              </a:ext>
            </a:extLst>
          </p:cNvPr>
          <p:cNvSpPr/>
          <p:nvPr/>
        </p:nvSpPr>
        <p:spPr>
          <a:xfrm>
            <a:off x="5111987" y="5019568"/>
            <a:ext cx="2265486" cy="5232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AverageHiringCost</a:t>
            </a:r>
            <a:r>
              <a:rPr lang="en-US" sz="1400" dirty="0"/>
              <a:t> = Hiring_cost / interviews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5E49259-59D8-453A-91CD-D87793431EB2}"/>
              </a:ext>
            </a:extLst>
          </p:cNvPr>
          <p:cNvSpPr/>
          <p:nvPr/>
        </p:nvSpPr>
        <p:spPr>
          <a:xfrm>
            <a:off x="8587743" y="2162886"/>
            <a:ext cx="2372139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While creating measures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A37EF0-EDE5-4910-AEE1-3C66621F114E}"/>
              </a:ext>
            </a:extLst>
          </p:cNvPr>
          <p:cNvSpPr/>
          <p:nvPr/>
        </p:nvSpPr>
        <p:spPr>
          <a:xfrm>
            <a:off x="8409749" y="2682784"/>
            <a:ext cx="2728126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Evaluated based on conditions and filters of the visual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DFF061-B2CB-440B-BA74-5BB3046D9844}"/>
              </a:ext>
            </a:extLst>
          </p:cNvPr>
          <p:cNvSpPr/>
          <p:nvPr/>
        </p:nvSpPr>
        <p:spPr>
          <a:xfrm>
            <a:off x="8148851" y="5904249"/>
            <a:ext cx="3694241" cy="3077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err="1"/>
              <a:t>SumHiringCost</a:t>
            </a:r>
            <a:r>
              <a:rPr lang="en-US" sz="1400" dirty="0"/>
              <a:t> = SUM(Hiring Data’[Hiring_cost])</a:t>
            </a:r>
          </a:p>
        </p:txBody>
      </p:sp>
      <p:pic>
        <p:nvPicPr>
          <p:cNvPr id="5" name="Picture 4" descr="A graph of blue bars&#10;&#10;Description automatically generated">
            <a:extLst>
              <a:ext uri="{FF2B5EF4-FFF2-40B4-BE49-F238E27FC236}">
                <a16:creationId xmlns:a16="http://schemas.microsoft.com/office/drawing/2014/main" id="{45308631-8285-16E5-AF51-8A5B0E362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971" y="3245414"/>
            <a:ext cx="2590200" cy="258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813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 animBg="1"/>
      <p:bldP spid="21" grpId="0"/>
      <p:bldP spid="23" grpId="0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Types of operators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C5FCF2-A668-4FF5-AF9D-3EF98ED85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962490"/>
              </p:ext>
            </p:extLst>
          </p:nvPr>
        </p:nvGraphicFramePr>
        <p:xfrm>
          <a:off x="4819838" y="1782049"/>
          <a:ext cx="6222649" cy="2259520"/>
        </p:xfrm>
        <a:graphic>
          <a:graphicData uri="http://schemas.openxmlformats.org/drawingml/2006/table">
            <a:tbl>
              <a:tblPr/>
              <a:tblGrid>
                <a:gridCol w="2081450">
                  <a:extLst>
                    <a:ext uri="{9D8B030D-6E8A-4147-A177-3AD203B41FA5}">
                      <a16:colId xmlns:a16="http://schemas.microsoft.com/office/drawing/2014/main" val="1142102380"/>
                    </a:ext>
                  </a:extLst>
                </a:gridCol>
                <a:gridCol w="2165684">
                  <a:extLst>
                    <a:ext uri="{9D8B030D-6E8A-4147-A177-3AD203B41FA5}">
                      <a16:colId xmlns:a16="http://schemas.microsoft.com/office/drawing/2014/main" val="570873461"/>
                    </a:ext>
                  </a:extLst>
                </a:gridCol>
                <a:gridCol w="1975515">
                  <a:extLst>
                    <a:ext uri="{9D8B030D-6E8A-4147-A177-3AD203B41FA5}">
                      <a16:colId xmlns:a16="http://schemas.microsoft.com/office/drawing/2014/main" val="2443979344"/>
                    </a:ext>
                  </a:extLst>
                </a:gridCol>
              </a:tblGrid>
              <a:tr h="38690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Arithmetic operator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317601"/>
                  </a:ext>
                </a:extLst>
              </a:tr>
              <a:tr h="37142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 (plus sign)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3+3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688950"/>
                  </a:ext>
                </a:extLst>
              </a:tr>
              <a:tr h="37142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– (minus sign)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Subtraction or sign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3–1–1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528705"/>
                  </a:ext>
                </a:extLst>
              </a:tr>
              <a:tr h="37142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(asterisk)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Multiplication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3*3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743875"/>
                  </a:ext>
                </a:extLst>
              </a:tr>
              <a:tr h="37142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(forward slash)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Division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99/3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099213"/>
                  </a:ext>
                </a:extLst>
              </a:tr>
              <a:tr h="38690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^ (caret)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Exponentiation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16^4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2687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DEF3CE-5742-4AC2-8FE8-EE56966647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941841"/>
              </p:ext>
            </p:extLst>
          </p:nvPr>
        </p:nvGraphicFramePr>
        <p:xfrm>
          <a:off x="4247154" y="4819964"/>
          <a:ext cx="7368015" cy="757990"/>
        </p:xfrm>
        <a:graphic>
          <a:graphicData uri="http://schemas.openxmlformats.org/drawingml/2006/table">
            <a:tbl>
              <a:tblPr/>
              <a:tblGrid>
                <a:gridCol w="1434481">
                  <a:extLst>
                    <a:ext uri="{9D8B030D-6E8A-4147-A177-3AD203B41FA5}">
                      <a16:colId xmlns:a16="http://schemas.microsoft.com/office/drawing/2014/main" val="3804614184"/>
                    </a:ext>
                  </a:extLst>
                </a:gridCol>
                <a:gridCol w="3779054">
                  <a:extLst>
                    <a:ext uri="{9D8B030D-6E8A-4147-A177-3AD203B41FA5}">
                      <a16:colId xmlns:a16="http://schemas.microsoft.com/office/drawing/2014/main" val="1859870893"/>
                    </a:ext>
                  </a:extLst>
                </a:gridCol>
                <a:gridCol w="2154480">
                  <a:extLst>
                    <a:ext uri="{9D8B030D-6E8A-4147-A177-3AD203B41FA5}">
                      <a16:colId xmlns:a16="http://schemas.microsoft.com/office/drawing/2014/main" val="3664576800"/>
                    </a:ext>
                  </a:extLst>
                </a:gridCol>
              </a:tblGrid>
              <a:tr h="37899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Text operator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997388"/>
                  </a:ext>
                </a:extLst>
              </a:tr>
              <a:tr h="37899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&amp; (ampersand)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Concatenates two values to produce one text value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[Region] &amp; ", " &amp; [City]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768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179450"/>
      </p:ext>
    </p:extLst>
  </p:cSld>
  <p:clrMapOvr>
    <a:masterClrMapping/>
  </p:clrMapOvr>
  <p:transition spd="med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Types of operators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43CB935-B45D-4DBE-B66A-75A761C33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74127"/>
              </p:ext>
            </p:extLst>
          </p:nvPr>
        </p:nvGraphicFramePr>
        <p:xfrm>
          <a:off x="4038599" y="1925053"/>
          <a:ext cx="6934198" cy="3031960"/>
        </p:xfrm>
        <a:graphic>
          <a:graphicData uri="http://schemas.openxmlformats.org/drawingml/2006/table">
            <a:tbl>
              <a:tblPr/>
              <a:tblGrid>
                <a:gridCol w="1989222">
                  <a:extLst>
                    <a:ext uri="{9D8B030D-6E8A-4147-A177-3AD203B41FA5}">
                      <a16:colId xmlns:a16="http://schemas.microsoft.com/office/drawing/2014/main" val="176183407"/>
                    </a:ext>
                  </a:extLst>
                </a:gridCol>
                <a:gridCol w="2610853">
                  <a:extLst>
                    <a:ext uri="{9D8B030D-6E8A-4147-A177-3AD203B41FA5}">
                      <a16:colId xmlns:a16="http://schemas.microsoft.com/office/drawing/2014/main" val="41569685"/>
                    </a:ext>
                  </a:extLst>
                </a:gridCol>
                <a:gridCol w="2334123">
                  <a:extLst>
                    <a:ext uri="{9D8B030D-6E8A-4147-A177-3AD203B41FA5}">
                      <a16:colId xmlns:a16="http://schemas.microsoft.com/office/drawing/2014/main" val="3308534133"/>
                    </a:ext>
                  </a:extLst>
                </a:gridCol>
              </a:tblGrid>
              <a:tr h="39071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Comparison operator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962858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Equal 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[Region] = "USA"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835797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==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Strict equal 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[Region] == "USA"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956966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Greater than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[hiring Date] &gt; "Jan 2009"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756440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Less than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[Hiring Date] &lt; "Jan 1 2009"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64554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&gt;=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Greater than or equal 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[Amount] &gt;= 20000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150174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Less than or equal 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[Amount] &lt;= 100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858041"/>
                  </a:ext>
                </a:extLst>
              </a:tr>
              <a:tr h="39071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&lt;&gt;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equal 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[Region] &lt;&gt; "USA"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623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576050"/>
      </p:ext>
    </p:extLst>
  </p:cSld>
  <p:clrMapOvr>
    <a:masterClrMapping/>
  </p:clrMapOvr>
  <p:transition spd="med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Types of operators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A121ED0-C992-4F48-AF09-232FEBE0E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453452"/>
              </p:ext>
            </p:extLst>
          </p:nvPr>
        </p:nvGraphicFramePr>
        <p:xfrm>
          <a:off x="4271210" y="2009274"/>
          <a:ext cx="6749712" cy="2562726"/>
        </p:xfrm>
        <a:graphic>
          <a:graphicData uri="http://schemas.openxmlformats.org/drawingml/2006/table">
            <a:tbl>
              <a:tblPr/>
              <a:tblGrid>
                <a:gridCol w="1314104">
                  <a:extLst>
                    <a:ext uri="{9D8B030D-6E8A-4147-A177-3AD203B41FA5}">
                      <a16:colId xmlns:a16="http://schemas.microsoft.com/office/drawing/2014/main" val="3833369942"/>
                    </a:ext>
                  </a:extLst>
                </a:gridCol>
                <a:gridCol w="2891027">
                  <a:extLst>
                    <a:ext uri="{9D8B030D-6E8A-4147-A177-3AD203B41FA5}">
                      <a16:colId xmlns:a16="http://schemas.microsoft.com/office/drawing/2014/main" val="568631978"/>
                    </a:ext>
                  </a:extLst>
                </a:gridCol>
                <a:gridCol w="2544581">
                  <a:extLst>
                    <a:ext uri="{9D8B030D-6E8A-4147-A177-3AD203B41FA5}">
                      <a16:colId xmlns:a16="http://schemas.microsoft.com/office/drawing/2014/main" val="761767992"/>
                    </a:ext>
                  </a:extLst>
                </a:gridCol>
              </a:tblGrid>
              <a:tr h="6537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Text operator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Examples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694077"/>
                  </a:ext>
                </a:extLst>
              </a:tr>
              <a:tr h="62760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&amp;&amp; (double ampersand)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Creates an AND condition between two expressions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([Region] = "France") &amp;&amp; ([BikeBuyer] = "yes"))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687722"/>
                  </a:ext>
                </a:extLst>
              </a:tr>
              <a:tr h="62760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|| (double pipe symbol)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Creates an OR condition between two expressions.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(([Region] = "France") || ([BikeBuyer] = "yes"))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442607"/>
                  </a:ext>
                </a:extLst>
              </a:tr>
              <a:tr h="6537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Creates a logical OR condition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'Product'[Color] IN { "Red", "Blue", "Black" }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882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374282"/>
      </p:ext>
    </p:extLst>
  </p:cSld>
  <p:clrMapOvr>
    <a:masterClrMapping/>
  </p:clrMapOvr>
  <p:transition spd="med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Types of functions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20C55-F62B-4C67-B059-DFD847DF035A}"/>
              </a:ext>
            </a:extLst>
          </p:cNvPr>
          <p:cNvSpPr/>
          <p:nvPr/>
        </p:nvSpPr>
        <p:spPr>
          <a:xfrm>
            <a:off x="4660546" y="5212648"/>
            <a:ext cx="615047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Power BI DAX functions reference -      </a:t>
            </a:r>
            <a:r>
              <a:rPr lang="en-US" dirty="0">
                <a:hlinkClick r:id="rId2"/>
              </a:rPr>
              <a:t>https://learn.microsoft.com/en-us/dax/dax-function-reference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84F33C-1963-478B-AD9A-8DBB049AC76A}"/>
              </a:ext>
            </a:extLst>
          </p:cNvPr>
          <p:cNvSpPr/>
          <p:nvPr/>
        </p:nvSpPr>
        <p:spPr>
          <a:xfrm>
            <a:off x="7735785" y="1624055"/>
            <a:ext cx="3249045" cy="280076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Parent and Child functions 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Relationship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Statistical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Table manipulation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Text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Time intelligence functions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D950E6-84BE-438F-ABB0-D087B1B70EB5}"/>
              </a:ext>
            </a:extLst>
          </p:cNvPr>
          <p:cNvSpPr/>
          <p:nvPr/>
        </p:nvSpPr>
        <p:spPr>
          <a:xfrm>
            <a:off x="4166437" y="1624055"/>
            <a:ext cx="3160794" cy="329320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Aggregation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Date and time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Filter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Financial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Information functions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Logical functions </a:t>
            </a:r>
          </a:p>
          <a:p>
            <a:pPr algn="ctr"/>
            <a:endParaRPr lang="en-US" sz="1600" dirty="0"/>
          </a:p>
          <a:p>
            <a:pPr algn="ctr"/>
            <a:r>
              <a:rPr lang="en-US" sz="1600" dirty="0"/>
              <a:t>Math and Trig functions</a:t>
            </a:r>
          </a:p>
        </p:txBody>
      </p:sp>
    </p:spTree>
    <p:extLst>
      <p:ext uri="{BB962C8B-B14F-4D97-AF65-F5344CB8AC3E}">
        <p14:creationId xmlns:p14="http://schemas.microsoft.com/office/powerpoint/2010/main" val="781206920"/>
      </p:ext>
    </p:extLst>
  </p:cSld>
  <p:clrMapOvr>
    <a:masterClrMapping/>
  </p:clrMapOvr>
  <p:transition spd="med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Count functions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81521D1-B7DA-4465-852F-B878E87E9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93101"/>
              </p:ext>
            </p:extLst>
          </p:nvPr>
        </p:nvGraphicFramePr>
        <p:xfrm>
          <a:off x="4235120" y="1446534"/>
          <a:ext cx="7315183" cy="4538940"/>
        </p:xfrm>
        <a:graphic>
          <a:graphicData uri="http://schemas.openxmlformats.org/drawingml/2006/table">
            <a:tbl>
              <a:tblPr firstRow="1">
                <a:tableStyleId>{793D81CF-94F2-401A-BA57-92F5A7B2D0C5}</a:tableStyleId>
              </a:tblPr>
              <a:tblGrid>
                <a:gridCol w="2804597">
                  <a:extLst>
                    <a:ext uri="{9D8B030D-6E8A-4147-A177-3AD203B41FA5}">
                      <a16:colId xmlns:a16="http://schemas.microsoft.com/office/drawing/2014/main" val="1872634828"/>
                    </a:ext>
                  </a:extLst>
                </a:gridCol>
                <a:gridCol w="4510586">
                  <a:extLst>
                    <a:ext uri="{9D8B030D-6E8A-4147-A177-3AD203B41FA5}">
                      <a16:colId xmlns:a16="http://schemas.microsoft.com/office/drawing/2014/main" val="3524189618"/>
                    </a:ext>
                  </a:extLst>
                </a:gridCol>
              </a:tblGrid>
              <a:tr h="181306">
                <a:tc>
                  <a:txBody>
                    <a:bodyPr/>
                    <a:lstStyle/>
                    <a:p>
                      <a:pPr fontAlgn="b"/>
                      <a:r>
                        <a:rPr lang="en-IN" sz="1600" dirty="0">
                          <a:effectLst/>
                        </a:rPr>
                        <a:t>Function</a:t>
                      </a:r>
                      <a:endParaRPr lang="en-IN" sz="1600" b="1" dirty="0">
                        <a:effectLst/>
                      </a:endParaRPr>
                    </a:p>
                  </a:txBody>
                  <a:tcPr marL="45326" marR="45326" marT="22663" marB="22663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IN" sz="1600">
                          <a:effectLst/>
                        </a:rPr>
                        <a:t>Description</a:t>
                      </a:r>
                      <a:endParaRPr lang="en-IN" sz="1600" b="1">
                        <a:effectLst/>
                      </a:endParaRPr>
                    </a:p>
                  </a:txBody>
                  <a:tcPr marL="45326" marR="45326" marT="22663" marB="22663" anchor="b"/>
                </a:tc>
                <a:extLst>
                  <a:ext uri="{0D108BD9-81ED-4DB2-BD59-A6C34878D82A}">
                    <a16:rowId xmlns:a16="http://schemas.microsoft.com/office/drawing/2014/main" val="2292853887"/>
                  </a:ext>
                </a:extLst>
              </a:tr>
              <a:tr h="589244">
                <a:tc>
                  <a:txBody>
                    <a:bodyPr/>
                    <a:lstStyle/>
                    <a:p>
                      <a:pPr fontAlgn="base"/>
                      <a:r>
                        <a:rPr lang="en-IN" sz="1600" dirty="0">
                          <a:effectLst/>
                        </a:rPr>
                        <a:t>COUNT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>
                          <a:effectLst/>
                        </a:rPr>
                        <a:t>Counts the number of rows in the column where the value is not blank.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1894224080"/>
                  </a:ext>
                </a:extLst>
              </a:tr>
              <a:tr h="725223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COUNTA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 dirty="0">
                          <a:effectLst/>
                        </a:rPr>
                        <a:t>Counts the number of rows in the column, regardless of data type, where the value is not blank.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3127319686"/>
                  </a:ext>
                </a:extLst>
              </a:tr>
              <a:tr h="589244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COUNTAX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>
                          <a:effectLst/>
                        </a:rPr>
                        <a:t>Counts all non-blank results when evaluating the result of an expression over a table.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1908346279"/>
                  </a:ext>
                </a:extLst>
              </a:tr>
              <a:tr h="453264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COUNTBLANK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>
                          <a:effectLst/>
                        </a:rPr>
                        <a:t>Counts the number of blank values in a column.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3647441879"/>
                  </a:ext>
                </a:extLst>
              </a:tr>
              <a:tr h="317285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COUNTROWS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 dirty="0">
                          <a:effectLst/>
                        </a:rPr>
                        <a:t>Counts the number of rows in a table.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2609947153"/>
                  </a:ext>
                </a:extLst>
              </a:tr>
              <a:tr h="589244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COUNTX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>
                          <a:effectLst/>
                        </a:rPr>
                        <a:t>Counts all non-blank results when evaluating an expression for each row in a table.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1428706093"/>
                  </a:ext>
                </a:extLst>
              </a:tr>
              <a:tr h="453264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DISTINCTCOUNT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>
                          <a:effectLst/>
                        </a:rPr>
                        <a:t>Counts the number of distinct values in a column.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2029504559"/>
                  </a:ext>
                </a:extLst>
              </a:tr>
              <a:tr h="453264">
                <a:tc>
                  <a:txBody>
                    <a:bodyPr/>
                    <a:lstStyle/>
                    <a:p>
                      <a:pPr fontAlgn="base"/>
                      <a:r>
                        <a:rPr lang="en-IN" sz="1600">
                          <a:effectLst/>
                        </a:rPr>
                        <a:t>DISTINCTCOUNTNOBLANK</a:t>
                      </a:r>
                    </a:p>
                  </a:txBody>
                  <a:tcPr marL="45326" marR="45326" marT="22663" marB="22663"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600" dirty="0">
                          <a:effectLst/>
                        </a:rPr>
                        <a:t>Counts the number of distinct non-blank values in a column.</a:t>
                      </a:r>
                    </a:p>
                  </a:txBody>
                  <a:tcPr marL="45326" marR="45326" marT="22663" marB="22663" anchor="ctr"/>
                </a:tc>
                <a:extLst>
                  <a:ext uri="{0D108BD9-81ED-4DB2-BD59-A6C34878D82A}">
                    <a16:rowId xmlns:a16="http://schemas.microsoft.com/office/drawing/2014/main" val="3677412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391325"/>
      </p:ext>
    </p:extLst>
  </p:cSld>
  <p:clrMapOvr>
    <a:masterClrMapping/>
  </p:clrMapOvr>
  <p:transition spd="med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RELATED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1F75B-BEA0-4270-986A-86E82FBD4E43}"/>
              </a:ext>
            </a:extLst>
          </p:cNvPr>
          <p:cNvSpPr/>
          <p:nvPr/>
        </p:nvSpPr>
        <p:spPr>
          <a:xfrm>
            <a:off x="4455195" y="1704181"/>
            <a:ext cx="71793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RELATED – Get values from a related table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B3B774-3D96-48F2-B983-049CFE9E1C1F}"/>
              </a:ext>
            </a:extLst>
          </p:cNvPr>
          <p:cNvSpPr/>
          <p:nvPr/>
        </p:nvSpPr>
        <p:spPr>
          <a:xfrm>
            <a:off x="4563744" y="2461415"/>
            <a:ext cx="7179311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Syntax – </a:t>
            </a:r>
            <a:r>
              <a:rPr lang="en-US" b="1" dirty="0"/>
              <a:t>Employee name = RELATED(Employee data’[</a:t>
            </a:r>
            <a:r>
              <a:rPr lang="en-US" b="1" dirty="0" err="1"/>
              <a:t>Employee_Name</a:t>
            </a:r>
            <a:r>
              <a:rPr lang="en-US" b="1" dirty="0"/>
              <a:t>])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CA65F4-3A70-4681-B125-91ACED48D3BC}"/>
              </a:ext>
            </a:extLst>
          </p:cNvPr>
          <p:cNvSpPr/>
          <p:nvPr/>
        </p:nvSpPr>
        <p:spPr>
          <a:xfrm>
            <a:off x="4455195" y="3565589"/>
            <a:ext cx="4026804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There must be an active relationship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Only for calculated columns</a:t>
            </a:r>
          </a:p>
        </p:txBody>
      </p:sp>
    </p:spTree>
    <p:extLst>
      <p:ext uri="{BB962C8B-B14F-4D97-AF65-F5344CB8AC3E}">
        <p14:creationId xmlns:p14="http://schemas.microsoft.com/office/powerpoint/2010/main" val="25026648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DAX – Data Analysis Expressions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CALCULATE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1F75B-BEA0-4270-986A-86E82FBD4E43}"/>
              </a:ext>
            </a:extLst>
          </p:cNvPr>
          <p:cNvSpPr/>
          <p:nvPr/>
        </p:nvSpPr>
        <p:spPr>
          <a:xfrm>
            <a:off x="4455195" y="1704181"/>
            <a:ext cx="71793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CALCULATE – Modify the context in which calculation is made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B3B774-3D96-48F2-B983-049CFE9E1C1F}"/>
              </a:ext>
            </a:extLst>
          </p:cNvPr>
          <p:cNvSpPr/>
          <p:nvPr/>
        </p:nvSpPr>
        <p:spPr>
          <a:xfrm>
            <a:off x="4563744" y="2461415"/>
            <a:ext cx="7179311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Syntax – </a:t>
            </a:r>
            <a:r>
              <a:rPr lang="en-US" b="1" dirty="0"/>
              <a:t>CALCULATE(&lt;expression&gt;, &lt;filter1&gt;, &lt;filter2&gt;, …)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CA65F4-3A70-4681-B125-91ACED48D3BC}"/>
              </a:ext>
            </a:extLst>
          </p:cNvPr>
          <p:cNvSpPr/>
          <p:nvPr/>
        </p:nvSpPr>
        <p:spPr>
          <a:xfrm>
            <a:off x="4464525" y="4418976"/>
            <a:ext cx="6110857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The filter context of the visualization will be ignored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C9C1B8-9BAF-4EDC-97E7-FAD6ECC5660A}"/>
              </a:ext>
            </a:extLst>
          </p:cNvPr>
          <p:cNvSpPr/>
          <p:nvPr/>
        </p:nvSpPr>
        <p:spPr>
          <a:xfrm>
            <a:off x="4563743" y="2923079"/>
            <a:ext cx="7179311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Example </a:t>
            </a:r>
          </a:p>
          <a:p>
            <a:pPr algn="ctr"/>
            <a:r>
              <a:rPr lang="en-US"/>
              <a:t>WestHiring</a:t>
            </a:r>
            <a:r>
              <a:rPr lang="en-US" dirty="0"/>
              <a:t> = CALCULATE([</a:t>
            </a:r>
            <a:r>
              <a:rPr lang="en-US" dirty="0" err="1"/>
              <a:t>TotalHiringCost</a:t>
            </a:r>
            <a:r>
              <a:rPr lang="en-US" dirty="0"/>
              <a:t>], Store Data'[Region] ="West")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561238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9669" y="-9284"/>
            <a:ext cx="9276401" cy="1325563"/>
          </a:xfrm>
        </p:spPr>
        <p:txBody>
          <a:bodyPr/>
          <a:lstStyle/>
          <a:p>
            <a:r>
              <a:rPr lang="en-US" dirty="0"/>
              <a:t>Reports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sz="1400" dirty="0">
                <a:solidFill>
                  <a:schemeClr val="bg1"/>
                </a:solidFill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D6BA501-847F-473C-846A-0D3A6F6D0880}"/>
              </a:ext>
            </a:extLst>
          </p:cNvPr>
          <p:cNvSpPr txBox="1"/>
          <p:nvPr/>
        </p:nvSpPr>
        <p:spPr>
          <a:xfrm>
            <a:off x="123512" y="3200079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</a:rPr>
              <a:t>Introduction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1F75B-BEA0-4270-986A-86E82FBD4E43}"/>
              </a:ext>
            </a:extLst>
          </p:cNvPr>
          <p:cNvSpPr/>
          <p:nvPr/>
        </p:nvSpPr>
        <p:spPr>
          <a:xfrm>
            <a:off x="4455195" y="1704181"/>
            <a:ext cx="717931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Collection of pages containing charts and tables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CA65F4-3A70-4681-B125-91ACED48D3BC}"/>
              </a:ext>
            </a:extLst>
          </p:cNvPr>
          <p:cNvSpPr/>
          <p:nvPr/>
        </p:nvSpPr>
        <p:spPr>
          <a:xfrm>
            <a:off x="4455195" y="4418976"/>
            <a:ext cx="302844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Uniform and clean design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C9C1B8-9BAF-4EDC-97E7-FAD6ECC5660A}"/>
              </a:ext>
            </a:extLst>
          </p:cNvPr>
          <p:cNvSpPr/>
          <p:nvPr/>
        </p:nvSpPr>
        <p:spPr>
          <a:xfrm>
            <a:off x="4455194" y="3210699"/>
            <a:ext cx="717930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Create charts and format report as per your goals and audience</a:t>
            </a:r>
            <a:endParaRPr lang="en-US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19A8C0-52BE-4331-8E79-70447F616B03}"/>
              </a:ext>
            </a:extLst>
          </p:cNvPr>
          <p:cNvSpPr/>
          <p:nvPr/>
        </p:nvSpPr>
        <p:spPr>
          <a:xfrm>
            <a:off x="4880543" y="2408212"/>
            <a:ext cx="2430913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Goal</a:t>
            </a:r>
            <a:endParaRPr lang="en-IN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9544A2-3F5C-48D8-8488-6E2957C50D16}"/>
              </a:ext>
            </a:extLst>
          </p:cNvPr>
          <p:cNvSpPr/>
          <p:nvPr/>
        </p:nvSpPr>
        <p:spPr>
          <a:xfrm>
            <a:off x="8669364" y="2408213"/>
            <a:ext cx="2430913" cy="5174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Audience</a:t>
            </a:r>
            <a:endParaRPr lang="en-IN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6D26C0-8B5E-4646-96F1-ADB4BC94C448}"/>
              </a:ext>
            </a:extLst>
          </p:cNvPr>
          <p:cNvSpPr/>
          <p:nvPr/>
        </p:nvSpPr>
        <p:spPr>
          <a:xfrm>
            <a:off x="4455194" y="4875834"/>
            <a:ext cx="302844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Interactivity for the viewer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E9AAE8-77D1-4990-B991-A04BD2066721}"/>
              </a:ext>
            </a:extLst>
          </p:cNvPr>
          <p:cNvSpPr/>
          <p:nvPr/>
        </p:nvSpPr>
        <p:spPr>
          <a:xfrm>
            <a:off x="4455194" y="5332692"/>
            <a:ext cx="302844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Easy-to-use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C5DA17-07C3-4563-B1BA-9E4DC0BF249A}"/>
              </a:ext>
            </a:extLst>
          </p:cNvPr>
          <p:cNvSpPr/>
          <p:nvPr/>
        </p:nvSpPr>
        <p:spPr>
          <a:xfrm>
            <a:off x="7936563" y="4418976"/>
            <a:ext cx="330974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Format page report, use branding</a:t>
            </a:r>
            <a:endParaRPr lang="en-US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24D0D7-2F6C-42D9-BE58-DA3B007B080E}"/>
              </a:ext>
            </a:extLst>
          </p:cNvPr>
          <p:cNvSpPr/>
          <p:nvPr/>
        </p:nvSpPr>
        <p:spPr>
          <a:xfrm>
            <a:off x="7936563" y="4882183"/>
            <a:ext cx="330974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Slicers, drill-through</a:t>
            </a:r>
            <a:endParaRPr lang="en-US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DAB4F5-7350-4C34-86EA-E57F00E31725}"/>
              </a:ext>
            </a:extLst>
          </p:cNvPr>
          <p:cNvSpPr/>
          <p:nvPr/>
        </p:nvSpPr>
        <p:spPr>
          <a:xfrm>
            <a:off x="7936563" y="5332692"/>
            <a:ext cx="330974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Navigation, Bookmarks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039634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B9064-0173-4602-A46A-A7860F5CB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2352A-B597-451E-BA9A-F19B21918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304CD7-ED8B-47DD-8666-137A34A0F3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460"/>
          <a:stretch/>
        </p:blipFill>
        <p:spPr>
          <a:xfrm>
            <a:off x="0" y="0"/>
            <a:ext cx="12192000" cy="679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77225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Hiring Data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Steps</a:t>
            </a:r>
          </a:p>
        </p:txBody>
      </p:sp>
      <p:sp>
        <p:nvSpPr>
          <p:cNvPr id="7" name="Rectangle 6"/>
          <p:cNvSpPr/>
          <p:nvPr/>
        </p:nvSpPr>
        <p:spPr>
          <a:xfrm>
            <a:off x="4038600" y="2197692"/>
            <a:ext cx="7552038" cy="2230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200000"/>
              </a:lnSpc>
              <a:buFontTx/>
              <a:buAutoNum type="arabicPeriod"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Two CSV files in the resources: </a:t>
            </a:r>
            <a:r>
              <a:rPr lang="en-US" b="1" dirty="0">
                <a:solidFill>
                  <a:prstClr val="black"/>
                </a:solidFill>
              </a:rPr>
              <a:t>2023Hiring.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csv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Hiring</a:t>
            </a:r>
            <a:r>
              <a:rPr lang="en-US" b="1" dirty="0">
                <a:solidFill>
                  <a:prstClr val="black"/>
                </a:solidFill>
              </a:rPr>
              <a:t>till2022.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csv</a:t>
            </a:r>
          </a:p>
          <a:p>
            <a:pPr marL="342900" lvl="0" indent="-342900">
              <a:lnSpc>
                <a:spcPct val="200000"/>
              </a:lnSpc>
              <a:buFontTx/>
              <a:buAutoNum type="arabicPeriod"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Either set up PostgreSQL Database and load </a:t>
            </a:r>
            <a:r>
              <a:rPr lang="en-US" b="1" dirty="0">
                <a:solidFill>
                  <a:prstClr val="black"/>
                </a:solidFill>
              </a:rPr>
              <a:t>2023Hiring.csv </a:t>
            </a:r>
            <a:r>
              <a:rPr lang="en-US" dirty="0">
                <a:solidFill>
                  <a:prstClr val="black"/>
                </a:solidFill>
              </a:rPr>
              <a:t>file’s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into it or you can use the csv file directly in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Power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BI.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Power BI to connect and fetch data from both Hiring tables.</a:t>
            </a:r>
          </a:p>
        </p:txBody>
      </p:sp>
    </p:spTree>
    <p:extLst>
      <p:ext uri="{BB962C8B-B14F-4D97-AF65-F5344CB8AC3E}">
        <p14:creationId xmlns:p14="http://schemas.microsoft.com/office/powerpoint/2010/main" val="3950795783"/>
      </p:ext>
    </p:extLst>
  </p:cSld>
  <p:clrMapOvr>
    <a:masterClrMapping/>
  </p:clrMapOvr>
  <p:transition spd="med">
    <p:pull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B9064-0173-4602-A46A-A7860F5CB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2352A-B597-451E-BA9A-F19B21918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6386" name="Picture 2" descr="Considerations for Using Layout Images in Power BI – Data Savvy">
            <a:extLst>
              <a:ext uri="{FF2B5EF4-FFF2-40B4-BE49-F238E27FC236}">
                <a16:creationId xmlns:a16="http://schemas.microsoft.com/office/drawing/2014/main" id="{27CBBBCF-7623-4D6C-85FD-9695F38A0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556392"/>
      </p:ext>
    </p:extLst>
  </p:cSld>
  <p:clrMapOvr>
    <a:masterClrMapping/>
  </p:clrMapOvr>
  <p:transition spd="med">
    <p:pull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B9064-0173-4602-A46A-A7860F5CB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2352A-B597-451E-BA9A-F19B21918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F610C-3C80-4CE4-A727-AD462CF8C9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3" t="12930" b="7943"/>
          <a:stretch/>
        </p:blipFill>
        <p:spPr>
          <a:xfrm>
            <a:off x="0" y="0"/>
            <a:ext cx="12192000" cy="623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85871"/>
      </p:ext>
    </p:extLst>
  </p:cSld>
  <p:clrMapOvr>
    <a:masterClrMapping/>
  </p:clrMapOvr>
  <p:transition spd="med">
    <p:pull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A8FB8-7769-44C9-A92D-67EBA8F14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25A17-C56A-42E1-A512-D55F50EF6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9458" name="Picture 2" descr="Cách đặt Power BI background image Đơn giản cho người mới bắt đầu">
            <a:extLst>
              <a:ext uri="{FF2B5EF4-FFF2-40B4-BE49-F238E27FC236}">
                <a16:creationId xmlns:a16="http://schemas.microsoft.com/office/drawing/2014/main" id="{B4C6E734-3D04-4357-BE40-05D44BD04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303154"/>
      </p:ext>
    </p:extLst>
  </p:cSld>
  <p:clrMapOvr>
    <a:masterClrMapping/>
  </p:clrMapOvr>
  <p:transition spd="med">
    <p:pull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12F1E-F066-48D9-968C-6061EA7BD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3754D-F2F9-40CA-A5DB-88733BACD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8434" name="Picture 2" descr="Use dashboard themes in the Power BI service - Power BI | Microsoft Learn">
            <a:extLst>
              <a:ext uri="{FF2B5EF4-FFF2-40B4-BE49-F238E27FC236}">
                <a16:creationId xmlns:a16="http://schemas.microsoft.com/office/drawing/2014/main" id="{E600DE5B-41A1-4712-BB56-D24861263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9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697171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8B9A66A-0019-A9FA-7B7C-B10D5F3F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/>
          <a:p>
            <a:r>
              <a:rPr lang="en-US" dirty="0"/>
              <a:t>Setting up PostgreSQL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85DB064-A6FB-9B53-0AF6-469375B3DAF7}"/>
              </a:ext>
            </a:extLst>
          </p:cNvPr>
          <p:cNvCxnSpPr>
            <a:cxnSpLocks/>
          </p:cNvCxnSpPr>
          <p:nvPr/>
        </p:nvCxnSpPr>
        <p:spPr>
          <a:xfrm>
            <a:off x="3401527" y="1707502"/>
            <a:ext cx="0" cy="4198776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2C7DC15-E406-822E-61A8-FFCE65440909}"/>
              </a:ext>
            </a:extLst>
          </p:cNvPr>
          <p:cNvSpPr txBox="1"/>
          <p:nvPr/>
        </p:nvSpPr>
        <p:spPr>
          <a:xfrm>
            <a:off x="172640" y="3379287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CREATE 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79D524-36DA-1EF8-4CB7-CF818D63E342}"/>
              </a:ext>
            </a:extLst>
          </p:cNvPr>
          <p:cNvSpPr txBox="1"/>
          <p:nvPr/>
        </p:nvSpPr>
        <p:spPr>
          <a:xfrm>
            <a:off x="3825560" y="2174031"/>
            <a:ext cx="78936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baseline="30000" dirty="0"/>
              <a:t>CREATE TABLE </a:t>
            </a:r>
            <a:r>
              <a:rPr lang="en-US" sz="2800" baseline="30000" dirty="0" err="1"/>
              <a:t>hiring_data</a:t>
            </a:r>
            <a:r>
              <a:rPr lang="en-US" sz="2800" baseline="30000" dirty="0"/>
              <a:t> (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hiring_id</a:t>
            </a:r>
            <a:r>
              <a:rPr lang="en-US" sz="2800" baseline="30000" dirty="0"/>
              <a:t> INT PRIMARY KEY,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hiring_date</a:t>
            </a:r>
            <a:r>
              <a:rPr lang="en-US" sz="2800" baseline="30000" dirty="0"/>
              <a:t> DATE,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joining_date</a:t>
            </a:r>
            <a:r>
              <a:rPr lang="en-US" sz="2800" baseline="30000" dirty="0"/>
              <a:t> DATE,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hiring_mode</a:t>
            </a:r>
            <a:r>
              <a:rPr lang="en-US" sz="2800" baseline="30000" dirty="0"/>
              <a:t> VARCHAR(50),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employee_id</a:t>
            </a:r>
            <a:r>
              <a:rPr lang="en-US" sz="2800" baseline="30000" dirty="0"/>
              <a:t> VARCHAR(50),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store_office_id</a:t>
            </a:r>
            <a:r>
              <a:rPr lang="en-US" sz="2800" baseline="30000" dirty="0"/>
              <a:t> VARCHAR(50),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ctc</a:t>
            </a:r>
            <a:r>
              <a:rPr lang="en-US" sz="2800" baseline="30000" dirty="0"/>
              <a:t> NUMERIC(10,2) ,</a:t>
            </a:r>
          </a:p>
          <a:p>
            <a:pPr lvl="1"/>
            <a:r>
              <a:rPr lang="en-US" sz="2800" baseline="30000" dirty="0"/>
              <a:t>  interviews INT 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relocation_cost</a:t>
            </a:r>
            <a:r>
              <a:rPr lang="en-US" sz="2800" baseline="30000" dirty="0"/>
              <a:t> INT ,</a:t>
            </a:r>
          </a:p>
          <a:p>
            <a:pPr lvl="1"/>
            <a:r>
              <a:rPr lang="en-US" sz="2800" baseline="30000" dirty="0"/>
              <a:t>  </a:t>
            </a:r>
            <a:r>
              <a:rPr lang="en-US" sz="2800" baseline="30000" dirty="0" err="1"/>
              <a:t>hiring_cost</a:t>
            </a:r>
            <a:r>
              <a:rPr lang="en-US" sz="2800" baseline="30000" dirty="0"/>
              <a:t> NUMERIC(10,2) </a:t>
            </a:r>
          </a:p>
          <a:p>
            <a:pPr lvl="1"/>
            <a:r>
              <a:rPr lang="en-US" sz="2800" baseline="30000" dirty="0"/>
              <a:t>);</a:t>
            </a:r>
            <a:endParaRPr lang="en-IN" sz="2800" baseline="30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71D98B-CD7D-43F1-9B03-D5CAE4802B9C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</p:spTree>
    <p:extLst>
      <p:ext uri="{BB962C8B-B14F-4D97-AF65-F5344CB8AC3E}">
        <p14:creationId xmlns:p14="http://schemas.microsoft.com/office/powerpoint/2010/main" val="915507422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AC05AF0-299A-868E-5A10-61F5A58A9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/>
          <a:p>
            <a:r>
              <a:rPr lang="en-US" dirty="0"/>
              <a:t>Setting up PostgreSQL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9361702-B6A7-F29C-358E-F91F26C5B93E}"/>
              </a:ext>
            </a:extLst>
          </p:cNvPr>
          <p:cNvCxnSpPr>
            <a:cxnSpLocks/>
          </p:cNvCxnSpPr>
          <p:nvPr/>
        </p:nvCxnSpPr>
        <p:spPr>
          <a:xfrm>
            <a:off x="3401527" y="1707502"/>
            <a:ext cx="0" cy="4198776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2309CEE-5703-A85F-7B14-8F2BBEFDCC9F}"/>
              </a:ext>
            </a:extLst>
          </p:cNvPr>
          <p:cNvSpPr txBox="1"/>
          <p:nvPr/>
        </p:nvSpPr>
        <p:spPr>
          <a:xfrm>
            <a:off x="172640" y="3379287"/>
            <a:ext cx="3113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Importing Data from CSV file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22563F-E035-8FE7-0921-1123BB641940}"/>
              </a:ext>
            </a:extLst>
          </p:cNvPr>
          <p:cNvSpPr txBox="1"/>
          <p:nvPr/>
        </p:nvSpPr>
        <p:spPr>
          <a:xfrm>
            <a:off x="3401527" y="2611691"/>
            <a:ext cx="8317721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baseline="30000" dirty="0"/>
              <a:t>Change location as per your installation directory</a:t>
            </a:r>
          </a:p>
          <a:p>
            <a:pPr lvl="1"/>
            <a:r>
              <a:rPr lang="en-US" sz="2800" baseline="30000" dirty="0"/>
              <a:t>copy </a:t>
            </a:r>
            <a:r>
              <a:rPr lang="en-US" sz="2800" baseline="30000" dirty="0" err="1"/>
              <a:t>hiring_data</a:t>
            </a:r>
            <a:r>
              <a:rPr lang="en-US" sz="2800" baseline="30000" dirty="0"/>
              <a:t> from 'C:\Program Files\PostgreSQL\15\data\dataset\Hiring Data after2023.csv' delimiter ',' csv header;</a:t>
            </a:r>
          </a:p>
          <a:p>
            <a:pPr lvl="1"/>
            <a:endParaRPr lang="en-US" sz="2800" baseline="30000" dirty="0"/>
          </a:p>
          <a:p>
            <a:pPr lvl="1"/>
            <a:endParaRPr lang="en-US" sz="2800" baseline="30000" dirty="0"/>
          </a:p>
          <a:p>
            <a:pPr lvl="1"/>
            <a:endParaRPr lang="en-US" sz="2800" baseline="30000" dirty="0"/>
          </a:p>
          <a:p>
            <a:pPr lvl="1"/>
            <a:r>
              <a:rPr lang="en-US" sz="2800" i="1" baseline="30000" dirty="0"/>
              <a:t>To check if the data has been imported correctly, run the select command</a:t>
            </a:r>
          </a:p>
          <a:p>
            <a:pPr lvl="1"/>
            <a:r>
              <a:rPr lang="en-US" sz="2800" b="1" baseline="30000" dirty="0"/>
              <a:t>Select * from </a:t>
            </a:r>
            <a:r>
              <a:rPr lang="en-US" sz="2800" b="1" baseline="30000" dirty="0" err="1"/>
              <a:t>hiring_data</a:t>
            </a:r>
            <a:endParaRPr lang="en-IN" sz="2800" b="1" baseline="30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8BCE72-80E6-07CA-8CD0-C2AF0F977975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</p:spTree>
    <p:extLst>
      <p:ext uri="{BB962C8B-B14F-4D97-AF65-F5344CB8AC3E}">
        <p14:creationId xmlns:p14="http://schemas.microsoft.com/office/powerpoint/2010/main" val="3503366832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PostgreSQL</a:t>
            </a:r>
          </a:p>
        </p:txBody>
      </p:sp>
      <p:sp>
        <p:nvSpPr>
          <p:cNvPr id="3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Start-Tech Academy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401527" y="1592964"/>
            <a:ext cx="0" cy="4246080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87624" y="3429000"/>
            <a:ext cx="3113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Summary</a:t>
            </a:r>
          </a:p>
        </p:txBody>
      </p:sp>
      <p:sp>
        <p:nvSpPr>
          <p:cNvPr id="7" name="Rectangle 6"/>
          <p:cNvSpPr/>
          <p:nvPr/>
        </p:nvSpPr>
        <p:spPr>
          <a:xfrm>
            <a:off x="4038600" y="2323635"/>
            <a:ext cx="7552038" cy="278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Install PostgreSQL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PGAdmin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on your System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Create a new Database called 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Hiring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db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 Query Tool and run the CREATE TABLE Command</a:t>
            </a:r>
          </a:p>
          <a:p>
            <a:pPr marL="342900" lvl="0" indent="-342900">
              <a:lnSpc>
                <a:spcPct val="200000"/>
              </a:lnSpc>
              <a:buFontTx/>
              <a:buAutoNum type="arabicPeriod"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Copy the ‘</a:t>
            </a:r>
            <a:r>
              <a:rPr lang="en-US" b="1" dirty="0">
                <a:solidFill>
                  <a:prstClr val="black"/>
                </a:solidFill>
              </a:rPr>
              <a:t>2023Hiring.csv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 file and paste it in the data folder of PostgreSQL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 data from this file using the Copy command</a:t>
            </a:r>
          </a:p>
        </p:txBody>
      </p:sp>
    </p:spTree>
    <p:extLst>
      <p:ext uri="{BB962C8B-B14F-4D97-AF65-F5344CB8AC3E}">
        <p14:creationId xmlns:p14="http://schemas.microsoft.com/office/powerpoint/2010/main" val="1295138662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8C895EB-CAC0-4015-8537-809D74631B2F}"/>
              </a:ext>
            </a:extLst>
          </p:cNvPr>
          <p:cNvSpPr/>
          <p:nvPr/>
        </p:nvSpPr>
        <p:spPr>
          <a:xfrm>
            <a:off x="3750908" y="4949634"/>
            <a:ext cx="8229595" cy="30791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2AF7F2-12D2-4C95-A950-93E459C58C45}"/>
              </a:ext>
            </a:extLst>
          </p:cNvPr>
          <p:cNvSpPr/>
          <p:nvPr/>
        </p:nvSpPr>
        <p:spPr>
          <a:xfrm>
            <a:off x="7025953" y="2859833"/>
            <a:ext cx="970378" cy="30791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967FFBA-FC97-6A46-F895-9B949DCEC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69" y="60290"/>
            <a:ext cx="9276401" cy="1325563"/>
          </a:xfrm>
        </p:spPr>
        <p:txBody>
          <a:bodyPr/>
          <a:lstStyle/>
          <a:p>
            <a:r>
              <a:rPr lang="en-US" dirty="0"/>
              <a:t>Joining data from multiple tables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E77274-9D56-6458-50EE-EEE226297BFB}"/>
              </a:ext>
            </a:extLst>
          </p:cNvPr>
          <p:cNvCxnSpPr>
            <a:cxnSpLocks/>
          </p:cNvCxnSpPr>
          <p:nvPr/>
        </p:nvCxnSpPr>
        <p:spPr>
          <a:xfrm>
            <a:off x="3401527" y="1707502"/>
            <a:ext cx="0" cy="4198776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4D53CAB-EC9A-06DF-3BBD-82898A22DD46}"/>
              </a:ext>
            </a:extLst>
          </p:cNvPr>
          <p:cNvSpPr txBox="1"/>
          <p:nvPr/>
        </p:nvSpPr>
        <p:spPr>
          <a:xfrm>
            <a:off x="219293" y="3022060"/>
            <a:ext cx="3113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Scenario 1: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Merging two different tables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F155DE-DD28-0D48-A483-443372C3A7D9}"/>
              </a:ext>
            </a:extLst>
          </p:cNvPr>
          <p:cNvSpPr txBox="1"/>
          <p:nvPr/>
        </p:nvSpPr>
        <p:spPr>
          <a:xfrm>
            <a:off x="5439748" y="6344402"/>
            <a:ext cx="2985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Start-Tech Academy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7E3D0DA-757F-BDC1-E0A4-53D0562F477B}"/>
              </a:ext>
            </a:extLst>
          </p:cNvPr>
          <p:cNvSpPr/>
          <p:nvPr/>
        </p:nvSpPr>
        <p:spPr>
          <a:xfrm>
            <a:off x="3881535" y="1707502"/>
            <a:ext cx="1679507" cy="5411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Hiring Data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01BF7CB-ABA2-313C-4C89-FA1CC4D5E86C}"/>
              </a:ext>
            </a:extLst>
          </p:cNvPr>
          <p:cNvSpPr/>
          <p:nvPr/>
        </p:nvSpPr>
        <p:spPr>
          <a:xfrm>
            <a:off x="3881534" y="3915747"/>
            <a:ext cx="1679507" cy="5411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Employee Data</a:t>
            </a:r>
          </a:p>
        </p:txBody>
      </p:sp>
      <p:graphicFrame>
        <p:nvGraphicFramePr>
          <p:cNvPr id="25" name="Table 10">
            <a:extLst>
              <a:ext uri="{FF2B5EF4-FFF2-40B4-BE49-F238E27FC236}">
                <a16:creationId xmlns:a16="http://schemas.microsoft.com/office/drawing/2014/main" id="{F3E18C02-38D4-BF50-2036-117921F188B7}"/>
              </a:ext>
            </a:extLst>
          </p:cNvPr>
          <p:cNvGraphicFramePr>
            <a:graphicFrameLocks noGrp="1"/>
          </p:cNvGraphicFramePr>
          <p:nvPr/>
        </p:nvGraphicFramePr>
        <p:xfrm>
          <a:off x="3888798" y="4554477"/>
          <a:ext cx="7877107" cy="1246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5301">
                  <a:extLst>
                    <a:ext uri="{9D8B030D-6E8A-4147-A177-3AD203B41FA5}">
                      <a16:colId xmlns:a16="http://schemas.microsoft.com/office/drawing/2014/main" val="4268805396"/>
                    </a:ext>
                  </a:extLst>
                </a:gridCol>
                <a:gridCol w="1125301">
                  <a:extLst>
                    <a:ext uri="{9D8B030D-6E8A-4147-A177-3AD203B41FA5}">
                      <a16:colId xmlns:a16="http://schemas.microsoft.com/office/drawing/2014/main" val="1063148434"/>
                    </a:ext>
                  </a:extLst>
                </a:gridCol>
                <a:gridCol w="1125301">
                  <a:extLst>
                    <a:ext uri="{9D8B030D-6E8A-4147-A177-3AD203B41FA5}">
                      <a16:colId xmlns:a16="http://schemas.microsoft.com/office/drawing/2014/main" val="849973912"/>
                    </a:ext>
                  </a:extLst>
                </a:gridCol>
                <a:gridCol w="1125301">
                  <a:extLst>
                    <a:ext uri="{9D8B030D-6E8A-4147-A177-3AD203B41FA5}">
                      <a16:colId xmlns:a16="http://schemas.microsoft.com/office/drawing/2014/main" val="2765425895"/>
                    </a:ext>
                  </a:extLst>
                </a:gridCol>
                <a:gridCol w="1125301">
                  <a:extLst>
                    <a:ext uri="{9D8B030D-6E8A-4147-A177-3AD203B41FA5}">
                      <a16:colId xmlns:a16="http://schemas.microsoft.com/office/drawing/2014/main" val="3770420545"/>
                    </a:ext>
                  </a:extLst>
                </a:gridCol>
                <a:gridCol w="1125301">
                  <a:extLst>
                    <a:ext uri="{9D8B030D-6E8A-4147-A177-3AD203B41FA5}">
                      <a16:colId xmlns:a16="http://schemas.microsoft.com/office/drawing/2014/main" val="2595704314"/>
                    </a:ext>
                  </a:extLst>
                </a:gridCol>
                <a:gridCol w="1125301">
                  <a:extLst>
                    <a:ext uri="{9D8B030D-6E8A-4147-A177-3AD203B41FA5}">
                      <a16:colId xmlns:a16="http://schemas.microsoft.com/office/drawing/2014/main" val="2829979720"/>
                    </a:ext>
                  </a:extLst>
                </a:gridCol>
              </a:tblGrid>
              <a:tr h="24983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 Name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Job Title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City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State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Home Postal Code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462273"/>
                  </a:ext>
                </a:extLst>
              </a:tr>
              <a:tr h="24983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CG-12520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Claire Gute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Supply Chain Executive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67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Henderson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Kentucky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42420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74506459"/>
                  </a:ext>
                </a:extLst>
              </a:tr>
              <a:tr h="24983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DV-13045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Darrin Van Huff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Los Angeles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California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90036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92457182"/>
                  </a:ext>
                </a:extLst>
              </a:tr>
              <a:tr h="249833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SO-20335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Sean O'Donnell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Manager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Fort Lauderdale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Florida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33311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030942"/>
                  </a:ext>
                </a:extLst>
              </a:tr>
            </a:tbl>
          </a:graphicData>
        </a:graphic>
      </p:graphicFrame>
      <p:graphicFrame>
        <p:nvGraphicFramePr>
          <p:cNvPr id="26" name="Table 12">
            <a:extLst>
              <a:ext uri="{FF2B5EF4-FFF2-40B4-BE49-F238E27FC236}">
                <a16:creationId xmlns:a16="http://schemas.microsoft.com/office/drawing/2014/main" id="{5BF47FB1-067F-A901-7D2F-255A314E235E}"/>
              </a:ext>
            </a:extLst>
          </p:cNvPr>
          <p:cNvGraphicFramePr>
            <a:graphicFrameLocks noGrp="1"/>
          </p:cNvGraphicFramePr>
          <p:nvPr/>
        </p:nvGraphicFramePr>
        <p:xfrm>
          <a:off x="3888798" y="2387446"/>
          <a:ext cx="7903032" cy="1479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8457">
                  <a:extLst>
                    <a:ext uri="{9D8B030D-6E8A-4147-A177-3AD203B41FA5}">
                      <a16:colId xmlns:a16="http://schemas.microsoft.com/office/drawing/2014/main" val="3834724917"/>
                    </a:ext>
                  </a:extLst>
                </a:gridCol>
                <a:gridCol w="793102">
                  <a:extLst>
                    <a:ext uri="{9D8B030D-6E8A-4147-A177-3AD203B41FA5}">
                      <a16:colId xmlns:a16="http://schemas.microsoft.com/office/drawing/2014/main" val="3911412872"/>
                    </a:ext>
                  </a:extLst>
                </a:gridCol>
                <a:gridCol w="877078">
                  <a:extLst>
                    <a:ext uri="{9D8B030D-6E8A-4147-A177-3AD203B41FA5}">
                      <a16:colId xmlns:a16="http://schemas.microsoft.com/office/drawing/2014/main" val="2913351078"/>
                    </a:ext>
                  </a:extLst>
                </a:gridCol>
                <a:gridCol w="823161">
                  <a:extLst>
                    <a:ext uri="{9D8B030D-6E8A-4147-A177-3AD203B41FA5}">
                      <a16:colId xmlns:a16="http://schemas.microsoft.com/office/drawing/2014/main" val="3619439530"/>
                    </a:ext>
                  </a:extLst>
                </a:gridCol>
                <a:gridCol w="830424">
                  <a:extLst>
                    <a:ext uri="{9D8B030D-6E8A-4147-A177-3AD203B41FA5}">
                      <a16:colId xmlns:a16="http://schemas.microsoft.com/office/drawing/2014/main" val="3619612846"/>
                    </a:ext>
                  </a:extLst>
                </a:gridCol>
                <a:gridCol w="1045029">
                  <a:extLst>
                    <a:ext uri="{9D8B030D-6E8A-4147-A177-3AD203B41FA5}">
                      <a16:colId xmlns:a16="http://schemas.microsoft.com/office/drawing/2014/main" val="40407728"/>
                    </a:ext>
                  </a:extLst>
                </a:gridCol>
                <a:gridCol w="466531">
                  <a:extLst>
                    <a:ext uri="{9D8B030D-6E8A-4147-A177-3AD203B41FA5}">
                      <a16:colId xmlns:a16="http://schemas.microsoft.com/office/drawing/2014/main" val="1569089383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979542831"/>
                    </a:ext>
                  </a:extLst>
                </a:gridCol>
                <a:gridCol w="669736">
                  <a:extLst>
                    <a:ext uri="{9D8B030D-6E8A-4147-A177-3AD203B41FA5}">
                      <a16:colId xmlns:a16="http://schemas.microsoft.com/office/drawing/2014/main" val="929826002"/>
                    </a:ext>
                  </a:extLst>
                </a:gridCol>
                <a:gridCol w="1007710">
                  <a:extLst>
                    <a:ext uri="{9D8B030D-6E8A-4147-A177-3AD203B41FA5}">
                      <a16:colId xmlns:a16="http://schemas.microsoft.com/office/drawing/2014/main" val="2969390282"/>
                    </a:ext>
                  </a:extLst>
                </a:gridCol>
              </a:tblGrid>
              <a:tr h="193596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Hiring_date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Joining_date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Hiring_mode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Employee_id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Store_office_id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ctc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Interviews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Relocation_cost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Hiring_cost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792731"/>
                  </a:ext>
                </a:extLst>
              </a:tr>
              <a:tr h="37400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08-11-2022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26-11-2022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Employee Referral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CG-12520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FUR-BO-10001798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67318.2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576.65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52927127"/>
                  </a:ext>
                </a:extLst>
              </a:tr>
              <a:tr h="37400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12-06-2022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01-07-2022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Employee Referral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DV-13045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OFF-LA-10000240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56187.9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494.49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8822538"/>
                  </a:ext>
                </a:extLst>
              </a:tr>
              <a:tr h="293729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11-10-2021</a:t>
                      </a:r>
                      <a:endParaRPr lang="en-IN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02-11-2021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Newspaper/Magazine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SO-20335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FUR-TA-10000577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98620.99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450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409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44972375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CD59088C-E46B-19F3-DCE8-C385D34744E4}"/>
              </a:ext>
            </a:extLst>
          </p:cNvPr>
          <p:cNvSpPr/>
          <p:nvPr/>
        </p:nvSpPr>
        <p:spPr>
          <a:xfrm>
            <a:off x="7025953" y="2248678"/>
            <a:ext cx="970378" cy="1762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943E26A-D038-7E34-EFE9-A9694009E650}"/>
              </a:ext>
            </a:extLst>
          </p:cNvPr>
          <p:cNvSpPr/>
          <p:nvPr/>
        </p:nvSpPr>
        <p:spPr>
          <a:xfrm>
            <a:off x="3813202" y="4394719"/>
            <a:ext cx="1163121" cy="1511559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4890882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plat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0DFD968B-AA01-406C-A47F-E9FDBCCC2B96}" vid="{98E5E3AF-DFD5-4439-A20E-53DB0E24608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35455</TotalTime>
  <Words>2779</Words>
  <Application>Microsoft Office PowerPoint</Application>
  <PresentationFormat>Widescreen</PresentationFormat>
  <Paragraphs>928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Arial</vt:lpstr>
      <vt:lpstr>Calibri</vt:lpstr>
      <vt:lpstr>Calibri Light</vt:lpstr>
      <vt:lpstr>Century Gothic</vt:lpstr>
      <vt:lpstr>Wingdings</vt:lpstr>
      <vt:lpstr>Office Theme</vt:lpstr>
      <vt:lpstr>Template</vt:lpstr>
      <vt:lpstr>PowerPoint Presentation</vt:lpstr>
      <vt:lpstr>Setting up Power BI</vt:lpstr>
      <vt:lpstr>About the datasets</vt:lpstr>
      <vt:lpstr>The Process</vt:lpstr>
      <vt:lpstr>Hiring Data</vt:lpstr>
      <vt:lpstr>Setting up PostgreSQL</vt:lpstr>
      <vt:lpstr>Setting up PostgreSQL</vt:lpstr>
      <vt:lpstr>Setting up PostgreSQL</vt:lpstr>
      <vt:lpstr>Joining data from multiple tables</vt:lpstr>
      <vt:lpstr>2 ways of joining data</vt:lpstr>
      <vt:lpstr>Joining data from multiple tables</vt:lpstr>
      <vt:lpstr>Merge Queries</vt:lpstr>
      <vt:lpstr>Transformation</vt:lpstr>
      <vt:lpstr>Text Transformation</vt:lpstr>
      <vt:lpstr>Transformations</vt:lpstr>
      <vt:lpstr>Transformations</vt:lpstr>
      <vt:lpstr>Data Model</vt:lpstr>
      <vt:lpstr>Data Model</vt:lpstr>
      <vt:lpstr>Data Model</vt:lpstr>
      <vt:lpstr>Data Model</vt:lpstr>
      <vt:lpstr>Relationship</vt:lpstr>
      <vt:lpstr>Relationship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Data Visualization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DAX – Data Analysis Expressions</vt:lpstr>
      <vt:lpstr>Reports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Abhishek</dc:creator>
  <cp:lastModifiedBy>MOHD  NADEEM</cp:lastModifiedBy>
  <cp:revision>72</cp:revision>
  <dcterms:created xsi:type="dcterms:W3CDTF">2023-07-03T05:57:01Z</dcterms:created>
  <dcterms:modified xsi:type="dcterms:W3CDTF">2024-01-04T09:36:48Z</dcterms:modified>
</cp:coreProperties>
</file>